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72"/>
  </p:notesMasterIdLst>
  <p:handoutMasterIdLst>
    <p:handoutMasterId r:id="rId73"/>
  </p:handoutMasterIdLst>
  <p:sldIdLst>
    <p:sldId id="264" r:id="rId5"/>
    <p:sldId id="276" r:id="rId6"/>
    <p:sldId id="277" r:id="rId7"/>
    <p:sldId id="278" r:id="rId8"/>
    <p:sldId id="279" r:id="rId9"/>
    <p:sldId id="268" r:id="rId10"/>
    <p:sldId id="269" r:id="rId11"/>
    <p:sldId id="270" r:id="rId12"/>
    <p:sldId id="280" r:id="rId13"/>
    <p:sldId id="335" r:id="rId14"/>
    <p:sldId id="282" r:id="rId15"/>
    <p:sldId id="266"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9" r:id="rId38"/>
    <p:sldId id="310" r:id="rId39"/>
    <p:sldId id="311" r:id="rId40"/>
    <p:sldId id="313" r:id="rId41"/>
    <p:sldId id="314" r:id="rId42"/>
    <p:sldId id="315" r:id="rId43"/>
    <p:sldId id="316" r:id="rId44"/>
    <p:sldId id="317" r:id="rId45"/>
    <p:sldId id="318" r:id="rId46"/>
    <p:sldId id="319" r:id="rId47"/>
    <p:sldId id="320" r:id="rId48"/>
    <p:sldId id="304" r:id="rId49"/>
    <p:sldId id="305" r:id="rId50"/>
    <p:sldId id="306" r:id="rId51"/>
    <p:sldId id="307" r:id="rId52"/>
    <p:sldId id="308" r:id="rId53"/>
    <p:sldId id="321" r:id="rId54"/>
    <p:sldId id="322" r:id="rId55"/>
    <p:sldId id="323" r:id="rId56"/>
    <p:sldId id="324" r:id="rId57"/>
    <p:sldId id="325" r:id="rId58"/>
    <p:sldId id="326" r:id="rId59"/>
    <p:sldId id="328" r:id="rId60"/>
    <p:sldId id="329" r:id="rId61"/>
    <p:sldId id="330" r:id="rId62"/>
    <p:sldId id="327" r:id="rId63"/>
    <p:sldId id="337" r:id="rId64"/>
    <p:sldId id="338" r:id="rId65"/>
    <p:sldId id="339" r:id="rId66"/>
    <p:sldId id="336" r:id="rId67"/>
    <p:sldId id="331" r:id="rId68"/>
    <p:sldId id="332" r:id="rId69"/>
    <p:sldId id="333" r:id="rId70"/>
    <p:sldId id="334" r:id="rId71"/>
  </p:sldIdLst>
  <p:sldSz cx="12188825" cy="6858000"/>
  <p:notesSz cx="6858000" cy="9144000"/>
  <p:defaultTextStyle>
    <a:defPPr rtl="0">
      <a:defRPr lang="it-it"/>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82" autoAdjust="0"/>
    <p:restoredTop sz="94660"/>
  </p:normalViewPr>
  <p:slideViewPr>
    <p:cSldViewPr showGuides="1">
      <p:cViewPr varScale="1">
        <p:scale>
          <a:sx n="74" d="100"/>
          <a:sy n="74" d="100"/>
        </p:scale>
        <p:origin x="342" y="54"/>
      </p:cViewPr>
      <p:guideLst>
        <p:guide pos="3839"/>
        <p:guide orient="horz" pos="2160"/>
      </p:guideLst>
    </p:cSldViewPr>
  </p:slideViewPr>
  <p:notesTextViewPr>
    <p:cViewPr>
      <p:scale>
        <a:sx n="1" d="1"/>
        <a:sy n="1" d="1"/>
      </p:scale>
      <p:origin x="0" y="0"/>
    </p:cViewPr>
  </p:notesTextViewPr>
  <p:notesViewPr>
    <p:cSldViewPr>
      <p:cViewPr varScale="1">
        <p:scale>
          <a:sx n="91" d="100"/>
          <a:sy n="91" d="100"/>
        </p:scale>
        <p:origin x="37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dirty="0">
              <a:solidFill>
                <a:schemeClr val="tx2"/>
              </a:solidFill>
            </a:endParaRPr>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4D67EDB0-F018-496F-8F68-727CAC762366}" type="datetime1">
              <a:rPr lang="it-IT" smtClean="0">
                <a:solidFill>
                  <a:schemeClr val="tx2"/>
                </a:solidFill>
              </a:rPr>
              <a:pPr algn="r" rtl="0"/>
              <a:t>20/01/2019</a:t>
            </a:fld>
            <a:endParaRPr lang="it-IT" dirty="0">
              <a:solidFill>
                <a:schemeClr val="tx2"/>
              </a:solidFill>
            </a:endParaRPr>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dirty="0">
              <a:solidFill>
                <a:schemeClr val="tx2"/>
              </a:solidFill>
            </a:endParaRPr>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it-IT" smtClean="0">
                <a:solidFill>
                  <a:schemeClr val="tx2"/>
                </a:solidFill>
              </a:rPr>
              <a:pPr algn="r" rtl="0"/>
              <a:t>‹N›</a:t>
            </a:fld>
            <a:endParaRPr lang="it-IT"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defRPr>
            </a:lvl1pPr>
          </a:lstStyle>
          <a:p>
            <a:pPr rtl="0"/>
            <a:endParaRPr lang="it-IT" noProof="0"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defRPr>
            </a:lvl1pPr>
          </a:lstStyle>
          <a:p>
            <a:fld id="{F9884719-FFCB-46F9-8265-FD147781F801}" type="datetime1">
              <a:rPr lang="it-IT" smtClean="0"/>
              <a:pPr/>
              <a:t>20/01/2019</a:t>
            </a:fld>
            <a:endParaRPr lang="it-IT" dirty="0"/>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defRPr>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defRPr>
            </a:lvl1pPr>
          </a:lstStyle>
          <a:p>
            <a:fld id="{B8796F01-7154-41E0-B48B-A6921757531A}" type="slidenum">
              <a:rPr lang="it-IT" smtClean="0"/>
              <a:pPr/>
              <a:t>‹N›</a:t>
            </a:fld>
            <a:endParaRPr lang="it-IT"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B7A97E6A-B246-4B9D-8524-EC75889DBC3F}" type="datetime1">
              <a:rPr lang="it-IT" smtClean="0"/>
              <a:pPr/>
              <a:t>20/01/2019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591C5AD9-787D-40FA-8A4D-16A055B9AF81}" type="slidenum">
              <a:rPr lang="it-IT" noProof="0" smtClean="0"/>
              <a:t>‹N›</a:t>
            </a:fld>
            <a:endParaRPr lang="it-IT"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852633" y="274638"/>
            <a:ext cx="1422030" cy="5897561"/>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117309" y="274638"/>
            <a:ext cx="8532178" cy="5897561"/>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9BD171A8-8A27-4A4A-8A60-0622AF230D89}" type="datetime1">
              <a:rPr lang="it-IT" smtClean="0"/>
              <a:pPr/>
              <a:t>20/01/2019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591C5AD9-787D-40FA-8A4D-16A055B9AF81}" type="slidenum">
              <a:rPr lang="it-IT" noProof="0" smtClean="0"/>
              <a:t>‹N›</a:t>
            </a:fld>
            <a:endParaRPr lang="it-IT"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CDD34EC6-0BA8-4D39-BD62-890B1E1C3FD1}" type="datetime1">
              <a:rPr lang="it-IT" smtClean="0"/>
              <a:pPr/>
              <a:t>20/01/2019</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DA60BA0E-20D0-4E7C-B286-26C960A6788F}" type="slidenum">
              <a:rPr lang="it-IT" noProof="0" smtClean="0"/>
              <a:t>‹N›</a:t>
            </a:fld>
            <a:endParaRPr lang="it-IT"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812589" y="4445000"/>
            <a:ext cx="7008574" cy="1930400"/>
          </a:xfrm>
        </p:spPr>
        <p:txBody>
          <a:bodyPr rtlCol="0" anchor="t">
            <a:noAutofit/>
          </a:bodyPr>
          <a:lstStyle>
            <a:lvl1pPr algn="l" rtl="0">
              <a:defRPr sz="5200" b="0" cap="none" baseline="0"/>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a:r>
              <a:rPr lang="it-IT" dirty="0"/>
              <a:t>Fare clic per modificare stili del testo dello schema</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lvl1pPr>
              <a:defRPr/>
            </a:lvl1pPr>
          </a:lstStyle>
          <a:p>
            <a:fld id="{4C431E00-A672-47D6-9927-68EF9A42A9F2}" type="datetime1">
              <a:rPr lang="it-IT" smtClean="0"/>
              <a:pPr/>
              <a:t>20/01/2019</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EB37DED6-D4C7-42EE-AB49-D2E39E64FDE4}" type="slidenum">
              <a:rPr lang="it-IT" noProof="0" smtClean="0"/>
              <a:t>‹N›</a:t>
            </a:fld>
            <a:endParaRPr lang="it-IT"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121372" y="1608836"/>
            <a:ext cx="4973041" cy="7533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117309" y="2438401"/>
            <a:ext cx="4977104" cy="3733798"/>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301622" y="1608836"/>
            <a:ext cx="4973041" cy="7533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297559" y="2438400"/>
            <a:ext cx="4977104" cy="3733799"/>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lvl1pPr>
              <a:defRPr/>
            </a:lvl1pPr>
          </a:lstStyle>
          <a:p>
            <a:fld id="{8DEA9C85-71FF-4AF6-AF18-FF7C4F131680}" type="datetime1">
              <a:rPr lang="it-IT" smtClean="0"/>
              <a:pPr/>
              <a:t>20/01/2019</a:t>
            </a:fld>
            <a:endParaRPr lang="it-IT" dirty="0"/>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EB37DED6-D4C7-42EE-AB49-D2E39E64FDE4}" type="slidenum">
              <a:rPr lang="it-IT" noProof="0" smtClean="0"/>
              <a:t>‹N›</a:t>
            </a:fld>
            <a:endParaRPr lang="it-IT"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746C40F7-65D6-49C1-9B6E-BB0DA80DF8C6}" type="datetime1">
              <a:rPr lang="it-IT" smtClean="0"/>
              <a:pPr/>
              <a:t>20/01/2019</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EB37DED6-D4C7-42EE-AB49-D2E39E64FDE4}" type="slidenum">
              <a:rPr lang="it-IT" noProof="0" smtClean="0"/>
              <a:t>‹N›</a:t>
            </a:fld>
            <a:endParaRPr lang="it-IT"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32243DAC-6576-4359-9233-A174186C8188}" type="datetime1">
              <a:rPr lang="it-IT" smtClean="0"/>
              <a:pPr/>
              <a:t>20/01/2019</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EB37DED6-D4C7-42EE-AB49-D2E39E64FDE4}" type="slidenum">
              <a:rPr lang="it-IT" noProof="0" smtClean="0"/>
              <a:t>‹N›</a:t>
            </a:fld>
            <a:endParaRPr lang="it-IT"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ttangolo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noProof="0" dirty="0"/>
          </a:p>
        </p:txBody>
      </p:sp>
      <p:sp>
        <p:nvSpPr>
          <p:cNvPr id="2" name="Titolo 1"/>
          <p:cNvSpPr>
            <a:spLocks noGrp="1"/>
          </p:cNvSpPr>
          <p:nvPr>
            <p:ph type="title"/>
          </p:nvPr>
        </p:nvSpPr>
        <p:spPr>
          <a:xfrm>
            <a:off x="304721" y="1701800"/>
            <a:ext cx="3351927" cy="2844800"/>
          </a:xfrm>
        </p:spPr>
        <p:txBody>
          <a:bodyPr rtlCol="0" anchor="b">
            <a:normAutofit/>
          </a:bodyPr>
          <a:lstStyle>
            <a:lvl1pPr algn="l" rtl="0">
              <a:defRPr sz="2000" b="1"/>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4469236" y="482600"/>
            <a:ext cx="6805427" cy="5892800"/>
          </a:xfrm>
        </p:spPr>
        <p:txBody>
          <a:bodyPr rtlCol="0">
            <a:normAutofit/>
          </a:bodyPr>
          <a:lstStyle>
            <a:lvl1pPr algn="l" rtl="0">
              <a:defRPr sz="2400"/>
            </a:lvl1pPr>
            <a:lvl2pPr algn="l" rtl="0">
              <a:defRPr sz="2000"/>
            </a:lvl2pPr>
            <a:lvl3pPr algn="l" rtl="0">
              <a:defRPr sz="1800"/>
            </a:lvl3pPr>
            <a:lvl4pPr algn="l" rtl="0">
              <a:defRPr sz="1800"/>
            </a:lvl4pPr>
            <a:lvl5pPr algn="l" rtl="0">
              <a:defRPr sz="1800"/>
            </a:lvl5pPr>
            <a:lvl6pPr algn="l" rtl="0">
              <a:defRPr sz="1800"/>
            </a:lvl6pPr>
            <a:lvl7pPr algn="l" rtl="0">
              <a:defRPr sz="1800"/>
            </a:lvl7pPr>
            <a:lvl8pPr algn="l" rtl="0">
              <a:defRPr sz="1800"/>
            </a:lvl8pPr>
            <a:lvl9pPr algn="l" rtl="0">
              <a:defRPr sz="18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304721" y="4648200"/>
            <a:ext cx="3351927" cy="1727200"/>
          </a:xfrm>
        </p:spPr>
        <p:txBody>
          <a:bodyPr rtlCol="0">
            <a:normAutofit/>
          </a:bodyPr>
          <a:lstStyle>
            <a:lvl1pPr marL="0" indent="0" algn="l" rtl="0">
              <a:spcBef>
                <a:spcPts val="120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8DD7D7AA-78D7-440E-ABD1-D214552BE8A9}" type="datetime1">
              <a:rPr lang="it-IT" smtClean="0"/>
              <a:pPr/>
              <a:t>20/01/2019</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DFBB78A-01B4-41F2-96B0-677A4A282832}" type="slidenum">
              <a:rPr lang="it-IT" noProof="0" smtClean="0"/>
              <a:t>‹N›</a:t>
            </a:fld>
            <a:endParaRPr lang="it-IT" noProof="0"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ttangolo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noProof="0" dirty="0"/>
          </a:p>
        </p:txBody>
      </p:sp>
      <p:sp>
        <p:nvSpPr>
          <p:cNvPr id="2" name="Titolo 1"/>
          <p:cNvSpPr>
            <a:spLocks noGrp="1"/>
          </p:cNvSpPr>
          <p:nvPr>
            <p:ph type="title"/>
          </p:nvPr>
        </p:nvSpPr>
        <p:spPr>
          <a:xfrm>
            <a:off x="2437765" y="4800600"/>
            <a:ext cx="7313295" cy="762000"/>
          </a:xfrm>
        </p:spPr>
        <p:txBody>
          <a:bodyPr rtlCol="0" anchor="b">
            <a:normAutofit/>
          </a:bodyPr>
          <a:lstStyle>
            <a:lvl1pPr algn="l" rtl="0">
              <a:defRPr sz="2000" b="1"/>
            </a:lvl1pPr>
          </a:lstStyle>
          <a:p>
            <a:pPr rtl="0"/>
            <a:r>
              <a:rPr lang="it-IT" noProof="0"/>
              <a:t>Fare clic per modificare lo stile del titolo dello schema</a:t>
            </a:r>
            <a:endParaRPr lang="it-IT" noProof="0" dirty="0"/>
          </a:p>
        </p:txBody>
      </p:sp>
      <p:sp>
        <p:nvSpPr>
          <p:cNvPr id="3" name="Segnaposto immagine 2"/>
          <p:cNvSpPr>
            <a:spLocks noGrp="1"/>
          </p:cNvSpPr>
          <p:nvPr>
            <p:ph type="pic" idx="1"/>
          </p:nvPr>
        </p:nvSpPr>
        <p:spPr>
          <a:xfrm>
            <a:off x="2437765" y="279401"/>
            <a:ext cx="7313295" cy="4448175"/>
          </a:xfrm>
        </p:spPr>
        <p:txBody>
          <a:bodyPr rtlCol="0">
            <a:normAutofit/>
          </a:bodyPr>
          <a:lstStyle>
            <a:lvl1pPr marL="0" indent="0" algn="l" rtl="0">
              <a:buNone/>
              <a:defRPr sz="2800"/>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it-IT" noProof="0"/>
              <a:t>Fare clic sull'icona per inserire un'immagine</a:t>
            </a:r>
            <a:endParaRPr lang="it-IT" noProof="0" dirty="0"/>
          </a:p>
        </p:txBody>
      </p:sp>
      <p:sp>
        <p:nvSpPr>
          <p:cNvPr id="4" name="Segnaposto testo 3"/>
          <p:cNvSpPr>
            <a:spLocks noGrp="1"/>
          </p:cNvSpPr>
          <p:nvPr>
            <p:ph type="body" sz="half" idx="2" hasCustomPrompt="1"/>
          </p:nvPr>
        </p:nvSpPr>
        <p:spPr>
          <a:xfrm>
            <a:off x="2437765" y="5562600"/>
            <a:ext cx="7313295" cy="812800"/>
          </a:xfrm>
        </p:spPr>
        <p:txBody>
          <a:bodyPr rtlCol="0">
            <a:normAutofit/>
          </a:bodyPr>
          <a:lstStyle>
            <a:lvl1pPr marL="0" indent="0" algn="l" rtl="0">
              <a:spcBef>
                <a:spcPts val="0"/>
              </a:spcBef>
              <a:buNone/>
              <a:defRPr sz="1600"/>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CF339CBD-B032-4FB4-AD8D-B5CCAB500ED1}" type="datetime1">
              <a:rPr lang="it-IT" smtClean="0"/>
              <a:pPr/>
              <a:t>20/01/2019</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DFBB78A-01B4-41F2-96B0-677A4A282832}" type="slidenum">
              <a:rPr lang="it-IT" noProof="0" smtClean="0"/>
              <a:t>‹N›</a:t>
            </a:fld>
            <a:endParaRPr lang="it-IT"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ttangolo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it-IT" noProof="0" dirty="0"/>
          </a:p>
        </p:txBody>
      </p:sp>
      <p:sp>
        <p:nvSpPr>
          <p:cNvPr id="2" name="Segnaposto titolo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defRPr>
            </a:lvl1pPr>
          </a:lstStyle>
          <a:p>
            <a:fld id="{D68F40A7-ABAE-4E77-BD92-A8024C703AC3}" type="datetime1">
              <a:rPr lang="it-IT" smtClean="0"/>
              <a:pPr/>
              <a:t>20/01/2019</a:t>
            </a:fld>
            <a:endParaRPr lang="it-IT" dirty="0"/>
          </a:p>
        </p:txBody>
      </p:sp>
      <p:sp>
        <p:nvSpPr>
          <p:cNvPr id="5" name="Segnaposto piè di pagina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defRPr>
            </a:lvl1pPr>
          </a:lstStyle>
          <a:p>
            <a:pPr rtl="0"/>
            <a:endParaRPr lang="it-IT" noProof="0" dirty="0"/>
          </a:p>
        </p:txBody>
      </p:sp>
      <p:sp>
        <p:nvSpPr>
          <p:cNvPr id="6" name="Segnaposto numero diapositiva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defRPr>
            </a:lvl1pPr>
          </a:lstStyle>
          <a:p>
            <a:fld id="{EB37DED6-D4C7-42EE-AB49-D2E39E64FDE4}" type="slidenum">
              <a:rPr lang="it-IT" smtClean="0"/>
              <a:pPr/>
              <a:t>‹N›</a:t>
            </a:fld>
            <a:endParaRPr lang="it-IT"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localhost:8080/TirocinioFast/index.jsp"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42CDCD98-5E70-4D7C-A614-B5382E351469}"/>
              </a:ext>
            </a:extLst>
          </p:cNvPr>
          <p:cNvSpPr txBox="1"/>
          <p:nvPr/>
        </p:nvSpPr>
        <p:spPr>
          <a:xfrm>
            <a:off x="3718148" y="0"/>
            <a:ext cx="8239756" cy="461665"/>
          </a:xfrm>
          <a:prstGeom prst="rect">
            <a:avLst/>
          </a:prstGeom>
          <a:noFill/>
        </p:spPr>
        <p:txBody>
          <a:bodyPr wrap="none" rtlCol="0">
            <a:spAutoFit/>
          </a:bodyPr>
          <a:lstStyle/>
          <a:p>
            <a:r>
              <a:rPr lang="it-IT" dirty="0"/>
              <a:t>Presentazione finale progetto Ingegneria del Software</a:t>
            </a:r>
          </a:p>
        </p:txBody>
      </p:sp>
      <p:pic>
        <p:nvPicPr>
          <p:cNvPr id="10" name="Immagine 9">
            <a:extLst>
              <a:ext uri="{FF2B5EF4-FFF2-40B4-BE49-F238E27FC236}">
                <a16:creationId xmlns:a16="http://schemas.microsoft.com/office/drawing/2014/main" id="{8E83DDFB-71CB-474C-8C34-E029B756F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196" y="620688"/>
            <a:ext cx="7246541" cy="2016224"/>
          </a:xfrm>
          <a:prstGeom prst="rect">
            <a:avLst/>
          </a:prstGeom>
        </p:spPr>
      </p:pic>
      <p:pic>
        <p:nvPicPr>
          <p:cNvPr id="12" name="Immagine 11">
            <a:extLst>
              <a:ext uri="{FF2B5EF4-FFF2-40B4-BE49-F238E27FC236}">
                <a16:creationId xmlns:a16="http://schemas.microsoft.com/office/drawing/2014/main" id="{ADF6637E-2EC4-43FF-8327-5ACE13A89A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8148" y="2996952"/>
            <a:ext cx="7678589" cy="1931461"/>
          </a:xfrm>
          <a:prstGeom prst="rect">
            <a:avLst/>
          </a:prstGeom>
        </p:spPr>
      </p:pic>
      <p:pic>
        <p:nvPicPr>
          <p:cNvPr id="16" name="Immagine 15">
            <a:extLst>
              <a:ext uri="{FF2B5EF4-FFF2-40B4-BE49-F238E27FC236}">
                <a16:creationId xmlns:a16="http://schemas.microsoft.com/office/drawing/2014/main" id="{E52C3978-E5BD-4F6D-884B-8BE4939AA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732" y="5288453"/>
            <a:ext cx="7678588" cy="1399035"/>
          </a:xfrm>
          <a:prstGeom prst="rect">
            <a:avLst/>
          </a:prstGeom>
        </p:spPr>
      </p:pic>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B8C313F-802C-4A43-A14A-F48421D8CC48}"/>
              </a:ext>
            </a:extLst>
          </p:cNvPr>
          <p:cNvSpPr txBox="1">
            <a:spLocks/>
          </p:cNvSpPr>
          <p:nvPr/>
        </p:nvSpPr>
        <p:spPr>
          <a:xfrm>
            <a:off x="1117308" y="76200"/>
            <a:ext cx="10521719" cy="1397000"/>
          </a:xfrm>
          <a:prstGeom prst="rect">
            <a:avLst/>
          </a:prstGeom>
        </p:spPr>
        <p:txBody>
          <a:bodyPr rtlCol="0"/>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endParaRPr lang="en-US" dirty="0"/>
          </a:p>
        </p:txBody>
      </p:sp>
      <p:pic>
        <p:nvPicPr>
          <p:cNvPr id="10" name="Immagine 9">
            <a:extLst>
              <a:ext uri="{FF2B5EF4-FFF2-40B4-BE49-F238E27FC236}">
                <a16:creationId xmlns:a16="http://schemas.microsoft.com/office/drawing/2014/main" id="{C0DBA595-5A20-4ACE-9B73-A42361CE4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236" y="871"/>
            <a:ext cx="3600400" cy="6857129"/>
          </a:xfrm>
          <a:prstGeom prst="rect">
            <a:avLst/>
          </a:prstGeom>
        </p:spPr>
      </p:pic>
    </p:spTree>
    <p:extLst>
      <p:ext uri="{BB962C8B-B14F-4D97-AF65-F5344CB8AC3E}">
        <p14:creationId xmlns:p14="http://schemas.microsoft.com/office/powerpoint/2010/main" val="365087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Obiettivi del sistema proposto:</a:t>
            </a:r>
            <a:endParaRPr lang="en-US" dirty="0"/>
          </a:p>
        </p:txBody>
      </p:sp>
      <p:sp>
        <p:nvSpPr>
          <p:cNvPr id="5" name="Segnaposto contenuto 4"/>
          <p:cNvSpPr>
            <a:spLocks noGrp="1"/>
          </p:cNvSpPr>
          <p:nvPr>
            <p:ph sz="half" idx="1"/>
          </p:nvPr>
        </p:nvSpPr>
        <p:spPr>
          <a:xfrm>
            <a:off x="1117308" y="1701800"/>
            <a:ext cx="10377703" cy="4470400"/>
          </a:xfrm>
        </p:spPr>
        <p:txBody>
          <a:bodyPr rtlCol="0">
            <a:normAutofit/>
          </a:bodyPr>
          <a:lstStyle/>
          <a:p>
            <a:pPr rtl="0"/>
            <a:r>
              <a:rPr lang="en-US" dirty="0" err="1"/>
              <a:t>Velocizzare</a:t>
            </a:r>
            <a:r>
              <a:rPr lang="en-US" dirty="0"/>
              <a:t> </a:t>
            </a:r>
            <a:r>
              <a:rPr lang="en-US" dirty="0" err="1"/>
              <a:t>l’iter</a:t>
            </a:r>
            <a:r>
              <a:rPr lang="en-US" dirty="0"/>
              <a:t> </a:t>
            </a:r>
            <a:r>
              <a:rPr lang="en-US" dirty="0" err="1"/>
              <a:t>burocratico</a:t>
            </a:r>
            <a:r>
              <a:rPr lang="en-US" dirty="0"/>
              <a:t> per la </a:t>
            </a:r>
            <a:r>
              <a:rPr lang="en-US" dirty="0" err="1"/>
              <a:t>richiesta</a:t>
            </a:r>
            <a:r>
              <a:rPr lang="en-US" dirty="0"/>
              <a:t> di </a:t>
            </a:r>
            <a:r>
              <a:rPr lang="en-US" dirty="0" err="1"/>
              <a:t>inizio</a:t>
            </a:r>
            <a:r>
              <a:rPr lang="en-US" dirty="0"/>
              <a:t> di </a:t>
            </a:r>
            <a:r>
              <a:rPr lang="en-US" dirty="0" err="1"/>
              <a:t>attività</a:t>
            </a:r>
            <a:r>
              <a:rPr lang="en-US" dirty="0"/>
              <a:t> di </a:t>
            </a:r>
            <a:r>
              <a:rPr lang="en-US" dirty="0" err="1"/>
              <a:t>tirocinio</a:t>
            </a:r>
            <a:r>
              <a:rPr lang="en-US" dirty="0"/>
              <a:t> da </a:t>
            </a:r>
            <a:r>
              <a:rPr lang="en-US" dirty="0" err="1"/>
              <a:t>parte</a:t>
            </a:r>
            <a:r>
              <a:rPr lang="en-US" dirty="0"/>
              <a:t> di </a:t>
            </a:r>
            <a:r>
              <a:rPr lang="en-US" dirty="0" err="1"/>
              <a:t>uno</a:t>
            </a:r>
            <a:r>
              <a:rPr lang="en-US" dirty="0"/>
              <a:t> </a:t>
            </a:r>
            <a:r>
              <a:rPr lang="en-US" dirty="0" err="1"/>
              <a:t>studente</a:t>
            </a:r>
            <a:endParaRPr lang="en-US" dirty="0"/>
          </a:p>
          <a:p>
            <a:pPr rtl="0"/>
            <a:r>
              <a:rPr lang="en-US" dirty="0" err="1"/>
              <a:t>Facilitare</a:t>
            </a:r>
            <a:r>
              <a:rPr lang="en-US" dirty="0"/>
              <a:t> la </a:t>
            </a:r>
            <a:r>
              <a:rPr lang="en-US" dirty="0" err="1"/>
              <a:t>procedura</a:t>
            </a:r>
            <a:r>
              <a:rPr lang="en-US" dirty="0"/>
              <a:t> di </a:t>
            </a:r>
            <a:r>
              <a:rPr lang="en-US" dirty="0" err="1"/>
              <a:t>convenzione</a:t>
            </a:r>
            <a:r>
              <a:rPr lang="en-US" dirty="0"/>
              <a:t> da </a:t>
            </a:r>
            <a:r>
              <a:rPr lang="en-US" dirty="0" err="1"/>
              <a:t>parte</a:t>
            </a:r>
            <a:r>
              <a:rPr lang="en-US" dirty="0"/>
              <a:t> di </a:t>
            </a:r>
            <a:r>
              <a:rPr lang="en-US" dirty="0" err="1"/>
              <a:t>un’azienda</a:t>
            </a:r>
            <a:endParaRPr lang="en-US" dirty="0"/>
          </a:p>
          <a:p>
            <a:pPr rtl="0"/>
            <a:r>
              <a:rPr lang="en-US" dirty="0" err="1"/>
              <a:t>Gestire</a:t>
            </a:r>
            <a:r>
              <a:rPr lang="en-US" dirty="0"/>
              <a:t> le </a:t>
            </a:r>
            <a:r>
              <a:rPr lang="en-US" dirty="0" err="1"/>
              <a:t>richieste</a:t>
            </a:r>
            <a:r>
              <a:rPr lang="en-US" dirty="0"/>
              <a:t> </a:t>
            </a:r>
            <a:r>
              <a:rPr lang="en-US" dirty="0" err="1"/>
              <a:t>pervenute</a:t>
            </a:r>
            <a:r>
              <a:rPr lang="en-US" dirty="0"/>
              <a:t> </a:t>
            </a:r>
            <a:r>
              <a:rPr lang="en-US" dirty="0" err="1"/>
              <a:t>direttamente</a:t>
            </a:r>
            <a:r>
              <a:rPr lang="en-US" dirty="0"/>
              <a:t> online</a:t>
            </a:r>
          </a:p>
          <a:p>
            <a:pPr rtl="0"/>
            <a:r>
              <a:rPr lang="en-US" dirty="0" err="1"/>
              <a:t>Automatizzare</a:t>
            </a:r>
            <a:r>
              <a:rPr lang="en-US" dirty="0"/>
              <a:t> la </a:t>
            </a:r>
            <a:r>
              <a:rPr lang="en-US" dirty="0" err="1"/>
              <a:t>compilazione</a:t>
            </a:r>
            <a:r>
              <a:rPr lang="en-US" dirty="0"/>
              <a:t> e </a:t>
            </a:r>
            <a:r>
              <a:rPr lang="en-US" dirty="0" err="1"/>
              <a:t>l’inoltro</a:t>
            </a:r>
            <a:r>
              <a:rPr lang="en-US" dirty="0"/>
              <a:t> </a:t>
            </a:r>
            <a:r>
              <a:rPr lang="en-US" dirty="0" err="1"/>
              <a:t>dei</a:t>
            </a:r>
            <a:r>
              <a:rPr lang="en-US" dirty="0"/>
              <a:t> </a:t>
            </a:r>
            <a:r>
              <a:rPr lang="en-US" dirty="0" err="1"/>
              <a:t>vari</a:t>
            </a:r>
            <a:r>
              <a:rPr lang="en-US" dirty="0"/>
              <a:t> </a:t>
            </a:r>
            <a:r>
              <a:rPr lang="en-US" dirty="0" err="1"/>
              <a:t>documenti</a:t>
            </a:r>
            <a:r>
              <a:rPr lang="en-US" dirty="0"/>
              <a:t> </a:t>
            </a:r>
            <a:r>
              <a:rPr lang="en-US" dirty="0" err="1"/>
              <a:t>fra</a:t>
            </a:r>
            <a:r>
              <a:rPr lang="en-US" dirty="0"/>
              <a:t> </a:t>
            </a:r>
            <a:r>
              <a:rPr lang="en-US" dirty="0" err="1"/>
              <a:t>azienda</a:t>
            </a:r>
            <a:r>
              <a:rPr lang="en-US" dirty="0"/>
              <a:t>, tutor, </a:t>
            </a:r>
            <a:r>
              <a:rPr lang="en-US" dirty="0" err="1"/>
              <a:t>ufficio</a:t>
            </a:r>
            <a:r>
              <a:rPr lang="en-US" dirty="0"/>
              <a:t> </a:t>
            </a:r>
            <a:r>
              <a:rPr lang="en-US" dirty="0" err="1"/>
              <a:t>tirocini</a:t>
            </a:r>
            <a:r>
              <a:rPr lang="en-US" dirty="0"/>
              <a:t> e </a:t>
            </a:r>
            <a:r>
              <a:rPr lang="en-US" dirty="0" err="1"/>
              <a:t>studente</a:t>
            </a:r>
            <a:endParaRPr lang="en-US" dirty="0"/>
          </a:p>
          <a:p>
            <a:pPr rtl="0"/>
            <a:r>
              <a:rPr lang="en-US" dirty="0" err="1"/>
              <a:t>Realizzare</a:t>
            </a:r>
            <a:r>
              <a:rPr lang="en-US" dirty="0"/>
              <a:t> un </a:t>
            </a:r>
            <a:r>
              <a:rPr lang="en-US" dirty="0" err="1"/>
              <a:t>sistema</a:t>
            </a:r>
            <a:r>
              <a:rPr lang="en-US" dirty="0"/>
              <a:t> facile da </a:t>
            </a:r>
            <a:r>
              <a:rPr lang="en-US" dirty="0" err="1"/>
              <a:t>comprendere</a:t>
            </a:r>
            <a:r>
              <a:rPr lang="en-US" dirty="0"/>
              <a:t> ed </a:t>
            </a:r>
            <a:r>
              <a:rPr lang="en-US" dirty="0" err="1"/>
              <a:t>utilizzare</a:t>
            </a:r>
            <a:endParaRPr lang="en-US" dirty="0"/>
          </a:p>
        </p:txBody>
      </p:sp>
    </p:spTree>
    <p:extLst>
      <p:ext uri="{BB962C8B-B14F-4D97-AF65-F5344CB8AC3E}">
        <p14:creationId xmlns:p14="http://schemas.microsoft.com/office/powerpoint/2010/main" val="399503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333772" y="1412776"/>
            <a:ext cx="7416824" cy="3785652"/>
          </a:xfrm>
          <a:prstGeom prst="rect">
            <a:avLst/>
          </a:prstGeom>
          <a:noFill/>
        </p:spPr>
        <p:txBody>
          <a:bodyPr wrap="square" rtlCol="0">
            <a:spAutoFit/>
          </a:bodyPr>
          <a:lstStyle/>
          <a:p>
            <a:r>
              <a:rPr lang="it-IT" sz="8000" dirty="0">
                <a:solidFill>
                  <a:srgbClr val="FF0000"/>
                </a:solidFill>
              </a:rPr>
              <a:t>R</a:t>
            </a:r>
            <a:r>
              <a:rPr lang="it-IT" sz="8000" dirty="0"/>
              <a:t>EQUIREMENT</a:t>
            </a:r>
          </a:p>
          <a:p>
            <a:r>
              <a:rPr lang="it-IT" sz="8000" dirty="0">
                <a:solidFill>
                  <a:srgbClr val="FF0000"/>
                </a:solidFill>
              </a:rPr>
              <a:t>A</a:t>
            </a:r>
            <a:r>
              <a:rPr lang="it-IT" sz="8000" dirty="0"/>
              <a:t>NALYSIS</a:t>
            </a:r>
          </a:p>
          <a:p>
            <a:r>
              <a:rPr lang="it-IT" sz="8000" dirty="0">
                <a:solidFill>
                  <a:srgbClr val="FF0000"/>
                </a:solidFill>
              </a:rPr>
              <a:t>D</a:t>
            </a:r>
            <a:r>
              <a:rPr lang="it-IT" sz="8000" dirty="0"/>
              <a:t>OCUMENT</a:t>
            </a:r>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Attori del sistema:</a:t>
            </a:r>
            <a:endParaRPr lang="en-US" dirty="0"/>
          </a:p>
        </p:txBody>
      </p:sp>
      <p:sp>
        <p:nvSpPr>
          <p:cNvPr id="5" name="Segnaposto contenuto 4"/>
          <p:cNvSpPr>
            <a:spLocks noGrp="1"/>
          </p:cNvSpPr>
          <p:nvPr>
            <p:ph sz="half" idx="1"/>
          </p:nvPr>
        </p:nvSpPr>
        <p:spPr>
          <a:xfrm>
            <a:off x="1117309" y="2299318"/>
            <a:ext cx="10377703" cy="4470400"/>
          </a:xfrm>
        </p:spPr>
        <p:txBody>
          <a:bodyPr rtlCol="0">
            <a:normAutofit/>
          </a:bodyPr>
          <a:lstStyle/>
          <a:p>
            <a:pPr rtl="0">
              <a:buSzPct val="400000"/>
              <a:buBlip>
                <a:blip r:embed="rId2"/>
              </a:buBlip>
            </a:pPr>
            <a:r>
              <a:rPr lang="en-US" dirty="0" err="1"/>
              <a:t>Studente</a:t>
            </a:r>
            <a:endParaRPr lang="en-US" dirty="0"/>
          </a:p>
          <a:p>
            <a:pPr rtl="0">
              <a:buSzPct val="400000"/>
              <a:buBlip>
                <a:blip r:embed="rId2"/>
              </a:buBlip>
            </a:pPr>
            <a:endParaRPr lang="en-US" dirty="0"/>
          </a:p>
          <a:p>
            <a:pPr rtl="0">
              <a:buSzPct val="400000"/>
              <a:buBlip>
                <a:blip r:embed="rId2"/>
              </a:buBlip>
            </a:pPr>
            <a:r>
              <a:rPr lang="en-US" dirty="0"/>
              <a:t>Tutor </a:t>
            </a:r>
            <a:r>
              <a:rPr lang="en-US" dirty="0" err="1"/>
              <a:t>Accademico</a:t>
            </a:r>
            <a:endParaRPr lang="en-US" dirty="0"/>
          </a:p>
          <a:p>
            <a:pPr rtl="0">
              <a:buSzPct val="400000"/>
              <a:buBlip>
                <a:blip r:embed="rId2"/>
              </a:buBlip>
            </a:pPr>
            <a:endParaRPr lang="en-US" dirty="0"/>
          </a:p>
          <a:p>
            <a:pPr rtl="0">
              <a:buSzPct val="400000"/>
              <a:buBlip>
                <a:blip r:embed="rId2"/>
              </a:buBlip>
            </a:pPr>
            <a:r>
              <a:rPr lang="en-US" dirty="0" err="1"/>
              <a:t>Azienda</a:t>
            </a:r>
            <a:endParaRPr lang="en-US" dirty="0"/>
          </a:p>
          <a:p>
            <a:pPr rtl="0">
              <a:buSzPct val="400000"/>
              <a:buBlip>
                <a:blip r:embed="rId2"/>
              </a:buBlip>
            </a:pPr>
            <a:endParaRPr lang="en-US" dirty="0"/>
          </a:p>
          <a:p>
            <a:pPr rtl="0">
              <a:buSzPct val="400000"/>
              <a:buBlip>
                <a:blip r:embed="rId2"/>
              </a:buBlip>
            </a:pPr>
            <a:r>
              <a:rPr lang="en-US" dirty="0" err="1"/>
              <a:t>Impiegato</a:t>
            </a:r>
            <a:r>
              <a:rPr lang="en-US" dirty="0"/>
              <a:t> </a:t>
            </a:r>
            <a:r>
              <a:rPr lang="en-US" dirty="0" err="1"/>
              <a:t>ufficio</a:t>
            </a:r>
            <a:r>
              <a:rPr lang="en-US" dirty="0"/>
              <a:t> </a:t>
            </a:r>
            <a:r>
              <a:rPr lang="en-US" dirty="0" err="1"/>
              <a:t>tirocini</a:t>
            </a:r>
            <a:endParaRPr lang="en-US" dirty="0"/>
          </a:p>
        </p:txBody>
      </p:sp>
    </p:spTree>
    <p:extLst>
      <p:ext uri="{BB962C8B-B14F-4D97-AF65-F5344CB8AC3E}">
        <p14:creationId xmlns:p14="http://schemas.microsoft.com/office/powerpoint/2010/main" val="10149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Requisiti funzionali (1):</a:t>
            </a:r>
            <a:endParaRPr lang="en-US" dirty="0"/>
          </a:p>
        </p:txBody>
      </p:sp>
      <p:sp>
        <p:nvSpPr>
          <p:cNvPr id="3" name="CasellaDiTesto 2">
            <a:extLst>
              <a:ext uri="{FF2B5EF4-FFF2-40B4-BE49-F238E27FC236}">
                <a16:creationId xmlns:a16="http://schemas.microsoft.com/office/drawing/2014/main" id="{90B5362C-2905-4A24-82D0-B7CA26F293F9}"/>
              </a:ext>
            </a:extLst>
          </p:cNvPr>
          <p:cNvSpPr txBox="1"/>
          <p:nvPr/>
        </p:nvSpPr>
        <p:spPr>
          <a:xfrm>
            <a:off x="477788" y="1556792"/>
            <a:ext cx="3600400" cy="2308324"/>
          </a:xfrm>
          <a:prstGeom prst="rect">
            <a:avLst/>
          </a:prstGeom>
          <a:noFill/>
        </p:spPr>
        <p:txBody>
          <a:bodyPr wrap="square" rtlCol="0">
            <a:spAutoFit/>
          </a:bodyPr>
          <a:lstStyle/>
          <a:p>
            <a:r>
              <a:rPr lang="it-IT" b="1" dirty="0"/>
              <a:t>Gestione Utente:</a:t>
            </a:r>
          </a:p>
          <a:p>
            <a:r>
              <a:rPr lang="it-IT" dirty="0"/>
              <a:t>Permette agli utenti di registrarsi, autenticarsi, disconnettersi e recuperare la password</a:t>
            </a:r>
          </a:p>
        </p:txBody>
      </p:sp>
      <p:sp>
        <p:nvSpPr>
          <p:cNvPr id="6" name="CasellaDiTesto 5">
            <a:extLst>
              <a:ext uri="{FF2B5EF4-FFF2-40B4-BE49-F238E27FC236}">
                <a16:creationId xmlns:a16="http://schemas.microsoft.com/office/drawing/2014/main" id="{AF9DFA2B-C591-4470-A5DB-E6BF9F32B9BF}"/>
              </a:ext>
            </a:extLst>
          </p:cNvPr>
          <p:cNvSpPr txBox="1"/>
          <p:nvPr/>
        </p:nvSpPr>
        <p:spPr>
          <a:xfrm>
            <a:off x="7137910" y="1700808"/>
            <a:ext cx="4104456" cy="4524315"/>
          </a:xfrm>
          <a:prstGeom prst="rect">
            <a:avLst/>
          </a:prstGeom>
          <a:noFill/>
        </p:spPr>
        <p:txBody>
          <a:bodyPr wrap="square" rtlCol="0">
            <a:spAutoFit/>
          </a:bodyPr>
          <a:lstStyle/>
          <a:p>
            <a:r>
              <a:rPr lang="it-IT" b="1" dirty="0"/>
              <a:t>Gestione Attività Tirocinio:</a:t>
            </a:r>
          </a:p>
          <a:p>
            <a:r>
              <a:rPr lang="it-IT" dirty="0"/>
              <a:t>Permette di:</a:t>
            </a:r>
          </a:p>
          <a:p>
            <a:pPr marL="342900" indent="-342900">
              <a:buFont typeface="Arial" panose="020B0604020202020204" pitchFamily="34" charset="0"/>
              <a:buChar char="•"/>
            </a:pPr>
            <a:r>
              <a:rPr lang="it-IT" dirty="0"/>
              <a:t>compilare, visualizzare, gestire e ricercare una richiesta di inizio attività di tirocinio</a:t>
            </a:r>
          </a:p>
          <a:p>
            <a:pPr marL="342900" indent="-342900">
              <a:buFont typeface="Arial" panose="020B0604020202020204" pitchFamily="34" charset="0"/>
              <a:buChar char="•"/>
            </a:pPr>
            <a:r>
              <a:rPr lang="it-IT" dirty="0"/>
              <a:t>Visualizzare, ricercare ed ottenere informazioni riguardo le aziende convenzionate</a:t>
            </a:r>
          </a:p>
          <a:p>
            <a:pPr marL="342900" indent="-342900">
              <a:buFont typeface="Arial" panose="020B0604020202020204" pitchFamily="34" charset="0"/>
              <a:buChar char="•"/>
            </a:pPr>
            <a:r>
              <a:rPr lang="it-IT" dirty="0"/>
              <a:t>Reperire informazioni sui tirocini conclusi</a:t>
            </a:r>
          </a:p>
        </p:txBody>
      </p:sp>
      <p:sp>
        <p:nvSpPr>
          <p:cNvPr id="7" name="CasellaDiTesto 6">
            <a:extLst>
              <a:ext uri="{FF2B5EF4-FFF2-40B4-BE49-F238E27FC236}">
                <a16:creationId xmlns:a16="http://schemas.microsoft.com/office/drawing/2014/main" id="{2AED83D4-454B-4BBB-8076-D9AAC8A1E7CB}"/>
              </a:ext>
            </a:extLst>
          </p:cNvPr>
          <p:cNvSpPr txBox="1"/>
          <p:nvPr/>
        </p:nvSpPr>
        <p:spPr>
          <a:xfrm>
            <a:off x="477788" y="4106981"/>
            <a:ext cx="5472608" cy="2677656"/>
          </a:xfrm>
          <a:prstGeom prst="rect">
            <a:avLst/>
          </a:prstGeom>
          <a:noFill/>
        </p:spPr>
        <p:txBody>
          <a:bodyPr wrap="square" rtlCol="0">
            <a:spAutoFit/>
          </a:bodyPr>
          <a:lstStyle/>
          <a:p>
            <a:r>
              <a:rPr lang="it-IT" b="1" dirty="0"/>
              <a:t>Gestione Convenzione Azienda-Università:</a:t>
            </a:r>
          </a:p>
          <a:p>
            <a:r>
              <a:rPr lang="it-IT" dirty="0"/>
              <a:t>Permette di compilare, visualizzare, gestire e convalidare le richieste di convenzione Azienda-Università e di reperire informazioni sulle convenzione accettate</a:t>
            </a:r>
          </a:p>
        </p:txBody>
      </p:sp>
    </p:spTree>
    <p:extLst>
      <p:ext uri="{BB962C8B-B14F-4D97-AF65-F5344CB8AC3E}">
        <p14:creationId xmlns:p14="http://schemas.microsoft.com/office/powerpoint/2010/main" val="158122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Requisiti funzionali (2):</a:t>
            </a:r>
            <a:endParaRPr lang="en-US" dirty="0"/>
          </a:p>
        </p:txBody>
      </p:sp>
      <p:sp>
        <p:nvSpPr>
          <p:cNvPr id="3" name="CasellaDiTesto 2">
            <a:extLst>
              <a:ext uri="{FF2B5EF4-FFF2-40B4-BE49-F238E27FC236}">
                <a16:creationId xmlns:a16="http://schemas.microsoft.com/office/drawing/2014/main" id="{90B5362C-2905-4A24-82D0-B7CA26F293F9}"/>
              </a:ext>
            </a:extLst>
          </p:cNvPr>
          <p:cNvSpPr txBox="1"/>
          <p:nvPr/>
        </p:nvSpPr>
        <p:spPr>
          <a:xfrm>
            <a:off x="765820" y="2274838"/>
            <a:ext cx="3816424" cy="2308324"/>
          </a:xfrm>
          <a:prstGeom prst="rect">
            <a:avLst/>
          </a:prstGeom>
          <a:noFill/>
        </p:spPr>
        <p:txBody>
          <a:bodyPr wrap="square" rtlCol="0">
            <a:spAutoFit/>
          </a:bodyPr>
          <a:lstStyle/>
          <a:p>
            <a:r>
              <a:rPr lang="it-IT" b="1" dirty="0"/>
              <a:t>Gestione Test Valutativo:</a:t>
            </a:r>
          </a:p>
          <a:p>
            <a:r>
              <a:rPr lang="it-IT" dirty="0"/>
              <a:t>Permette di compilare, visualizzare, gestire e reperire informazioni riguardo i questionari di valutazione</a:t>
            </a:r>
          </a:p>
        </p:txBody>
      </p:sp>
      <p:sp>
        <p:nvSpPr>
          <p:cNvPr id="6" name="CasellaDiTesto 5">
            <a:extLst>
              <a:ext uri="{FF2B5EF4-FFF2-40B4-BE49-F238E27FC236}">
                <a16:creationId xmlns:a16="http://schemas.microsoft.com/office/drawing/2014/main" id="{AF9DFA2B-C591-4470-A5DB-E6BF9F32B9BF}"/>
              </a:ext>
            </a:extLst>
          </p:cNvPr>
          <p:cNvSpPr txBox="1"/>
          <p:nvPr/>
        </p:nvSpPr>
        <p:spPr>
          <a:xfrm>
            <a:off x="7170207" y="2275635"/>
            <a:ext cx="4104456" cy="1938992"/>
          </a:xfrm>
          <a:prstGeom prst="rect">
            <a:avLst/>
          </a:prstGeom>
          <a:noFill/>
        </p:spPr>
        <p:txBody>
          <a:bodyPr wrap="square" rtlCol="0">
            <a:spAutoFit/>
          </a:bodyPr>
          <a:lstStyle/>
          <a:p>
            <a:r>
              <a:rPr lang="it-IT" b="1" dirty="0"/>
              <a:t>Gestione Registro Ore:</a:t>
            </a:r>
          </a:p>
          <a:p>
            <a:r>
              <a:rPr lang="it-IT" dirty="0"/>
              <a:t>Permette di visualizzare, gestire il registro ore relativo ad un’attività di tirocinio</a:t>
            </a:r>
          </a:p>
        </p:txBody>
      </p:sp>
    </p:spTree>
    <p:extLst>
      <p:ext uri="{BB962C8B-B14F-4D97-AF65-F5344CB8AC3E}">
        <p14:creationId xmlns:p14="http://schemas.microsoft.com/office/powerpoint/2010/main" val="302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508843" cy="1397000"/>
          </a:xfrm>
        </p:spPr>
        <p:txBody>
          <a:bodyPr rtlCol="0"/>
          <a:lstStyle/>
          <a:p>
            <a:pPr rtl="0"/>
            <a:r>
              <a:rPr lang="it-IT" dirty="0"/>
              <a:t>Use Case </a:t>
            </a:r>
            <a:r>
              <a:rPr lang="it-IT" dirty="0" err="1"/>
              <a:t>Diagram</a:t>
            </a:r>
            <a:r>
              <a:rPr lang="it-IT" dirty="0"/>
              <a:t> (Gestione Utente):</a:t>
            </a:r>
            <a:endParaRPr lang="en-US" dirty="0"/>
          </a:p>
        </p:txBody>
      </p:sp>
      <p:pic>
        <p:nvPicPr>
          <p:cNvPr id="5" name="Immagine 4">
            <a:extLst>
              <a:ext uri="{FF2B5EF4-FFF2-40B4-BE49-F238E27FC236}">
                <a16:creationId xmlns:a16="http://schemas.microsoft.com/office/drawing/2014/main" id="{C4FCB2BB-24DB-4E79-B88C-ADAA62E8A29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914161" y="0"/>
            <a:ext cx="10360501" cy="6865917"/>
          </a:xfrm>
          <a:prstGeom prst="rect">
            <a:avLst/>
          </a:prstGeom>
          <a:noFill/>
          <a:ln>
            <a:noFill/>
          </a:ln>
        </p:spPr>
      </p:pic>
    </p:spTree>
    <p:extLst>
      <p:ext uri="{BB962C8B-B14F-4D97-AF65-F5344CB8AC3E}">
        <p14:creationId xmlns:p14="http://schemas.microsoft.com/office/powerpoint/2010/main" val="314719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508843" cy="1397000"/>
          </a:xfrm>
        </p:spPr>
        <p:txBody>
          <a:bodyPr rtlCol="0"/>
          <a:lstStyle/>
          <a:p>
            <a:pPr rtl="0"/>
            <a:r>
              <a:rPr lang="it-IT" dirty="0"/>
              <a:t>Use Case </a:t>
            </a:r>
            <a:r>
              <a:rPr lang="it-IT" dirty="0" err="1"/>
              <a:t>Diagram</a:t>
            </a:r>
            <a:r>
              <a:rPr lang="it-IT" dirty="0"/>
              <a:t> (Gestione Attività Tirocinio):</a:t>
            </a:r>
            <a:endParaRPr lang="en-US" dirty="0"/>
          </a:p>
        </p:txBody>
      </p:sp>
      <p:pic>
        <p:nvPicPr>
          <p:cNvPr id="4" name="Immagine 3">
            <a:extLst>
              <a:ext uri="{FF2B5EF4-FFF2-40B4-BE49-F238E27FC236}">
                <a16:creationId xmlns:a16="http://schemas.microsoft.com/office/drawing/2014/main" id="{DA10A364-4E03-4850-BD41-FC10DE355BB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65820" y="0"/>
            <a:ext cx="10153128" cy="6858000"/>
          </a:xfrm>
          <a:prstGeom prst="rect">
            <a:avLst/>
          </a:prstGeom>
          <a:noFill/>
          <a:ln>
            <a:noFill/>
          </a:ln>
        </p:spPr>
      </p:pic>
    </p:spTree>
    <p:extLst>
      <p:ext uri="{BB962C8B-B14F-4D97-AF65-F5344CB8AC3E}">
        <p14:creationId xmlns:p14="http://schemas.microsoft.com/office/powerpoint/2010/main" val="61463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508843" cy="1397000"/>
          </a:xfrm>
        </p:spPr>
        <p:txBody>
          <a:bodyPr rtlCol="0"/>
          <a:lstStyle/>
          <a:p>
            <a:pPr rtl="0"/>
            <a:r>
              <a:rPr lang="it-IT" dirty="0"/>
              <a:t>Use Case </a:t>
            </a:r>
            <a:r>
              <a:rPr lang="it-IT" dirty="0" err="1"/>
              <a:t>Diagram</a:t>
            </a:r>
            <a:r>
              <a:rPr lang="it-IT" dirty="0"/>
              <a:t> (Gestione convenzione Azienda-Università)</a:t>
            </a:r>
            <a:endParaRPr lang="en-US" dirty="0"/>
          </a:p>
        </p:txBody>
      </p:sp>
      <p:pic>
        <p:nvPicPr>
          <p:cNvPr id="6" name="Immagine 5">
            <a:extLst>
              <a:ext uri="{FF2B5EF4-FFF2-40B4-BE49-F238E27FC236}">
                <a16:creationId xmlns:a16="http://schemas.microsoft.com/office/drawing/2014/main" id="{47421D46-3BCF-43C2-888C-C34FF813711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65820" y="14318"/>
            <a:ext cx="9145016" cy="6843681"/>
          </a:xfrm>
          <a:prstGeom prst="rect">
            <a:avLst/>
          </a:prstGeom>
          <a:noFill/>
          <a:ln>
            <a:noFill/>
          </a:ln>
        </p:spPr>
      </p:pic>
    </p:spTree>
    <p:extLst>
      <p:ext uri="{BB962C8B-B14F-4D97-AF65-F5344CB8AC3E}">
        <p14:creationId xmlns:p14="http://schemas.microsoft.com/office/powerpoint/2010/main" val="409004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508843" cy="1397000"/>
          </a:xfrm>
        </p:spPr>
        <p:txBody>
          <a:bodyPr rtlCol="0"/>
          <a:lstStyle/>
          <a:p>
            <a:pPr rtl="0"/>
            <a:r>
              <a:rPr lang="it-IT" dirty="0"/>
              <a:t>Use Case </a:t>
            </a:r>
            <a:r>
              <a:rPr lang="it-IT" dirty="0" err="1"/>
              <a:t>Diagram</a:t>
            </a:r>
            <a:r>
              <a:rPr lang="it-IT" dirty="0"/>
              <a:t> (Gestione Test Valutativo)</a:t>
            </a:r>
            <a:endParaRPr lang="en-US" dirty="0"/>
          </a:p>
        </p:txBody>
      </p:sp>
      <p:pic>
        <p:nvPicPr>
          <p:cNvPr id="4" name="Immagine 3">
            <a:extLst>
              <a:ext uri="{FF2B5EF4-FFF2-40B4-BE49-F238E27FC236}">
                <a16:creationId xmlns:a16="http://schemas.microsoft.com/office/drawing/2014/main" id="{CFF35944-DF40-4323-B4BF-412A610026B6}"/>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49796" y="0"/>
            <a:ext cx="9865096" cy="6858000"/>
          </a:xfrm>
          <a:prstGeom prst="rect">
            <a:avLst/>
          </a:prstGeom>
          <a:noFill/>
          <a:ln>
            <a:noFill/>
          </a:ln>
        </p:spPr>
      </p:pic>
    </p:spTree>
    <p:extLst>
      <p:ext uri="{BB962C8B-B14F-4D97-AF65-F5344CB8AC3E}">
        <p14:creationId xmlns:p14="http://schemas.microsoft.com/office/powerpoint/2010/main" val="352101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Membri del team:</a:t>
            </a:r>
            <a:endParaRPr lang="en-US" dirty="0"/>
          </a:p>
        </p:txBody>
      </p:sp>
      <p:sp>
        <p:nvSpPr>
          <p:cNvPr id="14" name="Segnaposto contenuto 13"/>
          <p:cNvSpPr>
            <a:spLocks noGrp="1"/>
          </p:cNvSpPr>
          <p:nvPr>
            <p:ph idx="1"/>
          </p:nvPr>
        </p:nvSpPr>
        <p:spPr/>
        <p:txBody>
          <a:bodyPr rtlCol="0"/>
          <a:lstStyle/>
          <a:p>
            <a:pPr rtl="0"/>
            <a:r>
              <a:rPr lang="it-IT" dirty="0"/>
              <a:t>De Cicco Mario</a:t>
            </a:r>
            <a:endParaRPr lang="it" dirty="0"/>
          </a:p>
          <a:p>
            <a:pPr rtl="0"/>
            <a:r>
              <a:rPr lang="it-IT" dirty="0"/>
              <a:t>Di Nocera Giovanni</a:t>
            </a:r>
            <a:endParaRPr lang="it" dirty="0"/>
          </a:p>
          <a:p>
            <a:pPr rtl="0"/>
            <a:r>
              <a:rPr lang="it-IT" dirty="0"/>
              <a:t>Greco Mario</a:t>
            </a:r>
          </a:p>
          <a:p>
            <a:pPr rtl="0"/>
            <a:r>
              <a:rPr lang="it-IT" dirty="0"/>
              <a:t>Riccio Anna Maria Raffaela</a:t>
            </a:r>
            <a:endParaRPr lang="en-US" dirty="0"/>
          </a:p>
        </p:txBody>
      </p:sp>
      <p:sp>
        <p:nvSpPr>
          <p:cNvPr id="4" name="Titolo 12">
            <a:extLst>
              <a:ext uri="{FF2B5EF4-FFF2-40B4-BE49-F238E27FC236}">
                <a16:creationId xmlns:a16="http://schemas.microsoft.com/office/drawing/2014/main" id="{6E19FE02-0C05-4C4B-99AC-429015F0EDFB}"/>
              </a:ext>
            </a:extLst>
          </p:cNvPr>
          <p:cNvSpPr txBox="1">
            <a:spLocks/>
          </p:cNvSpPr>
          <p:nvPr/>
        </p:nvSpPr>
        <p:spPr>
          <a:xfrm>
            <a:off x="1269709" y="3573016"/>
            <a:ext cx="10157354" cy="1397000"/>
          </a:xfrm>
          <a:prstGeom prst="rect">
            <a:avLst/>
          </a:prstGeom>
        </p:spPr>
        <p:txBody>
          <a:bodyPr vert="horz" lIns="121899" tIns="60949" rIns="121899" bIns="60949" rtlCol="0" anchor="b">
            <a:normAutofit/>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it-IT" dirty="0"/>
              <a:t>Coordinatori:</a:t>
            </a: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r>
              <a:rPr lang="it-IT" dirty="0"/>
              <a:t>Prof.ssa Ferrucci Filomena</a:t>
            </a:r>
          </a:p>
          <a:p>
            <a:r>
              <a:rPr lang="it-IT" dirty="0"/>
              <a:t>Prof. Gravino Carmine</a:t>
            </a:r>
            <a:endParaRPr lang="it"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508843" cy="1397000"/>
          </a:xfrm>
        </p:spPr>
        <p:txBody>
          <a:bodyPr rtlCol="0"/>
          <a:lstStyle/>
          <a:p>
            <a:pPr rtl="0"/>
            <a:r>
              <a:rPr lang="it-IT" dirty="0"/>
              <a:t>Use Case </a:t>
            </a:r>
            <a:r>
              <a:rPr lang="it-IT" dirty="0" err="1"/>
              <a:t>Diagram</a:t>
            </a:r>
            <a:r>
              <a:rPr lang="it-IT" dirty="0"/>
              <a:t> (Gestione Registro Ore)</a:t>
            </a:r>
            <a:endParaRPr lang="en-US" dirty="0"/>
          </a:p>
        </p:txBody>
      </p:sp>
      <p:pic>
        <p:nvPicPr>
          <p:cNvPr id="5" name="Immagine 4">
            <a:extLst>
              <a:ext uri="{FF2B5EF4-FFF2-40B4-BE49-F238E27FC236}">
                <a16:creationId xmlns:a16="http://schemas.microsoft.com/office/drawing/2014/main" id="{167D67AD-2FD6-49AD-9DF5-C63B2E201773}"/>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49796" y="0"/>
            <a:ext cx="10081119"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9413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508843" cy="1397000"/>
          </a:xfrm>
        </p:spPr>
        <p:txBody>
          <a:bodyPr rtlCol="0"/>
          <a:lstStyle/>
          <a:p>
            <a:pPr rtl="0"/>
            <a:r>
              <a:rPr lang="it-IT" dirty="0"/>
              <a:t>Esempio di Use Case (Convalida richiesta di convenzione)</a:t>
            </a:r>
            <a:endParaRPr lang="en-US" dirty="0"/>
          </a:p>
        </p:txBody>
      </p:sp>
      <p:pic>
        <p:nvPicPr>
          <p:cNvPr id="4" name="Immagine 3">
            <a:extLst>
              <a:ext uri="{FF2B5EF4-FFF2-40B4-BE49-F238E27FC236}">
                <a16:creationId xmlns:a16="http://schemas.microsoft.com/office/drawing/2014/main" id="{F2A172C3-3AF8-4B32-A56E-9BA25DF10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162" y="-7880"/>
            <a:ext cx="8924666" cy="6865879"/>
          </a:xfrm>
          <a:prstGeom prst="rect">
            <a:avLst/>
          </a:prstGeom>
        </p:spPr>
      </p:pic>
    </p:spTree>
    <p:extLst>
      <p:ext uri="{BB962C8B-B14F-4D97-AF65-F5344CB8AC3E}">
        <p14:creationId xmlns:p14="http://schemas.microsoft.com/office/powerpoint/2010/main" val="335155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err="1"/>
              <a:t>Sequence</a:t>
            </a:r>
            <a:r>
              <a:rPr lang="it-IT" dirty="0"/>
              <a:t> </a:t>
            </a:r>
            <a:r>
              <a:rPr lang="it-IT" dirty="0" err="1"/>
              <a:t>Diagram</a:t>
            </a:r>
            <a:r>
              <a:rPr lang="it-IT" dirty="0"/>
              <a:t> (Registra Azienda)</a:t>
            </a:r>
            <a:endParaRPr lang="en-US" dirty="0"/>
          </a:p>
        </p:txBody>
      </p:sp>
      <p:pic>
        <p:nvPicPr>
          <p:cNvPr id="5" name="Immagine 4">
            <a:extLst>
              <a:ext uri="{FF2B5EF4-FFF2-40B4-BE49-F238E27FC236}">
                <a16:creationId xmlns:a16="http://schemas.microsoft.com/office/drawing/2014/main" id="{AB26CA11-3E34-4F92-A599-95867FACE88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820" y="0"/>
            <a:ext cx="10657184" cy="6858000"/>
          </a:xfrm>
          <a:prstGeom prst="rect">
            <a:avLst/>
          </a:prstGeom>
        </p:spPr>
      </p:pic>
    </p:spTree>
    <p:extLst>
      <p:ext uri="{BB962C8B-B14F-4D97-AF65-F5344CB8AC3E}">
        <p14:creationId xmlns:p14="http://schemas.microsoft.com/office/powerpoint/2010/main" val="153498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err="1"/>
              <a:t>Sequence</a:t>
            </a:r>
            <a:r>
              <a:rPr lang="it-IT" dirty="0"/>
              <a:t> </a:t>
            </a:r>
            <a:r>
              <a:rPr lang="it-IT" dirty="0" err="1"/>
              <a:t>Diagram</a:t>
            </a:r>
            <a:r>
              <a:rPr lang="it-IT" dirty="0"/>
              <a:t> (Richiesta convenzione Azienda-Università)</a:t>
            </a:r>
            <a:endParaRPr lang="en-US" dirty="0"/>
          </a:p>
        </p:txBody>
      </p:sp>
      <p:pic>
        <p:nvPicPr>
          <p:cNvPr id="4" name="Immagine 3">
            <a:extLst>
              <a:ext uri="{FF2B5EF4-FFF2-40B4-BE49-F238E27FC236}">
                <a16:creationId xmlns:a16="http://schemas.microsoft.com/office/drawing/2014/main" id="{F87C0B21-4C30-4862-B907-89711D0530C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820" y="0"/>
            <a:ext cx="9649071" cy="6858000"/>
          </a:xfrm>
          <a:prstGeom prst="rect">
            <a:avLst/>
          </a:prstGeom>
        </p:spPr>
      </p:pic>
    </p:spTree>
    <p:extLst>
      <p:ext uri="{BB962C8B-B14F-4D97-AF65-F5344CB8AC3E}">
        <p14:creationId xmlns:p14="http://schemas.microsoft.com/office/powerpoint/2010/main" val="154681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err="1"/>
              <a:t>Sequence</a:t>
            </a:r>
            <a:r>
              <a:rPr lang="it-IT" dirty="0"/>
              <a:t> </a:t>
            </a:r>
            <a:r>
              <a:rPr lang="it-IT" dirty="0" err="1"/>
              <a:t>Diagram</a:t>
            </a:r>
            <a:r>
              <a:rPr lang="it-IT" dirty="0"/>
              <a:t> (Ricerca Azienda)</a:t>
            </a:r>
            <a:endParaRPr lang="en-US" dirty="0"/>
          </a:p>
        </p:txBody>
      </p:sp>
      <p:pic>
        <p:nvPicPr>
          <p:cNvPr id="5" name="Immagine 4">
            <a:extLst>
              <a:ext uri="{FF2B5EF4-FFF2-40B4-BE49-F238E27FC236}">
                <a16:creationId xmlns:a16="http://schemas.microsoft.com/office/drawing/2014/main" id="{5BBAA151-D917-45AE-8209-56288CDE61F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820" y="0"/>
            <a:ext cx="10441160" cy="6858000"/>
          </a:xfrm>
          <a:prstGeom prst="rect">
            <a:avLst/>
          </a:prstGeom>
        </p:spPr>
      </p:pic>
    </p:spTree>
    <p:extLst>
      <p:ext uri="{BB962C8B-B14F-4D97-AF65-F5344CB8AC3E}">
        <p14:creationId xmlns:p14="http://schemas.microsoft.com/office/powerpoint/2010/main" val="134272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err="1"/>
              <a:t>Sequence</a:t>
            </a:r>
            <a:r>
              <a:rPr lang="it-IT" dirty="0"/>
              <a:t> </a:t>
            </a:r>
            <a:r>
              <a:rPr lang="it-IT" dirty="0" err="1"/>
              <a:t>Diagram</a:t>
            </a:r>
            <a:r>
              <a:rPr lang="it-IT" dirty="0"/>
              <a:t> (Richiesta inizio attività di tirocinio)</a:t>
            </a:r>
            <a:endParaRPr lang="en-US" dirty="0"/>
          </a:p>
        </p:txBody>
      </p:sp>
      <p:pic>
        <p:nvPicPr>
          <p:cNvPr id="4" name="Immagine 3">
            <a:extLst>
              <a:ext uri="{FF2B5EF4-FFF2-40B4-BE49-F238E27FC236}">
                <a16:creationId xmlns:a16="http://schemas.microsoft.com/office/drawing/2014/main" id="{B0C9EB35-119A-4713-BC84-C41C984FFAF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820" y="0"/>
            <a:ext cx="9721079" cy="6781800"/>
          </a:xfrm>
          <a:prstGeom prst="rect">
            <a:avLst/>
          </a:prstGeom>
        </p:spPr>
      </p:pic>
    </p:spTree>
    <p:extLst>
      <p:ext uri="{BB962C8B-B14F-4D97-AF65-F5344CB8AC3E}">
        <p14:creationId xmlns:p14="http://schemas.microsoft.com/office/powerpoint/2010/main" val="84668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err="1"/>
              <a:t>Sequence</a:t>
            </a:r>
            <a:r>
              <a:rPr lang="it-IT" dirty="0"/>
              <a:t> </a:t>
            </a:r>
            <a:r>
              <a:rPr lang="it-IT" dirty="0" err="1"/>
              <a:t>Diagram</a:t>
            </a:r>
            <a:r>
              <a:rPr lang="it-IT" dirty="0"/>
              <a:t> (Compilazione campi azienda)</a:t>
            </a:r>
            <a:endParaRPr lang="en-US" dirty="0"/>
          </a:p>
        </p:txBody>
      </p:sp>
      <p:pic>
        <p:nvPicPr>
          <p:cNvPr id="5" name="Immagine 4">
            <a:extLst>
              <a:ext uri="{FF2B5EF4-FFF2-40B4-BE49-F238E27FC236}">
                <a16:creationId xmlns:a16="http://schemas.microsoft.com/office/drawing/2014/main" id="{DD8E359A-E310-4B43-9368-89E7B31C14F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820" y="0"/>
            <a:ext cx="9649072" cy="6858000"/>
          </a:xfrm>
          <a:prstGeom prst="rect">
            <a:avLst/>
          </a:prstGeom>
        </p:spPr>
      </p:pic>
    </p:spTree>
    <p:extLst>
      <p:ext uri="{BB962C8B-B14F-4D97-AF65-F5344CB8AC3E}">
        <p14:creationId xmlns:p14="http://schemas.microsoft.com/office/powerpoint/2010/main" val="280357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err="1"/>
              <a:t>Sequence</a:t>
            </a:r>
            <a:r>
              <a:rPr lang="it-IT" dirty="0"/>
              <a:t> </a:t>
            </a:r>
            <a:r>
              <a:rPr lang="it-IT" dirty="0" err="1"/>
              <a:t>Diagram</a:t>
            </a:r>
            <a:r>
              <a:rPr lang="it-IT" dirty="0"/>
              <a:t> (Convalida richiesta di inizio attività di tirocinio)</a:t>
            </a:r>
            <a:endParaRPr lang="en-US" dirty="0"/>
          </a:p>
        </p:txBody>
      </p:sp>
      <p:pic>
        <p:nvPicPr>
          <p:cNvPr id="4" name="Immagine 3">
            <a:extLst>
              <a:ext uri="{FF2B5EF4-FFF2-40B4-BE49-F238E27FC236}">
                <a16:creationId xmlns:a16="http://schemas.microsoft.com/office/drawing/2014/main" id="{398E27DA-5DB7-4C22-A09B-54F96A4853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5820" y="-6668"/>
            <a:ext cx="9505056" cy="6864668"/>
          </a:xfrm>
          <a:prstGeom prst="rect">
            <a:avLst/>
          </a:prstGeom>
        </p:spPr>
      </p:pic>
    </p:spTree>
    <p:extLst>
      <p:ext uri="{BB962C8B-B14F-4D97-AF65-F5344CB8AC3E}">
        <p14:creationId xmlns:p14="http://schemas.microsoft.com/office/powerpoint/2010/main" val="342848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0" y="76200"/>
            <a:ext cx="10657184" cy="1397000"/>
          </a:xfrm>
        </p:spPr>
        <p:txBody>
          <a:bodyPr rtlCol="0"/>
          <a:lstStyle/>
          <a:p>
            <a:pPr rtl="0"/>
            <a:r>
              <a:rPr lang="it-IT" dirty="0"/>
              <a:t>Class </a:t>
            </a:r>
            <a:r>
              <a:rPr lang="it-IT" dirty="0" err="1"/>
              <a:t>Diagram</a:t>
            </a:r>
            <a:r>
              <a:rPr lang="it-IT" dirty="0"/>
              <a:t> (Gestione utente)</a:t>
            </a:r>
            <a:endParaRPr lang="en-US" dirty="0"/>
          </a:p>
        </p:txBody>
      </p:sp>
      <p:pic>
        <p:nvPicPr>
          <p:cNvPr id="5" name="Immagine 4">
            <a:extLst>
              <a:ext uri="{FF2B5EF4-FFF2-40B4-BE49-F238E27FC236}">
                <a16:creationId xmlns:a16="http://schemas.microsoft.com/office/drawing/2014/main" id="{2752E5A3-7F65-44CA-A9E7-AB204B59084A}"/>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909836" y="6474"/>
            <a:ext cx="9001000" cy="6851526"/>
          </a:xfrm>
          <a:prstGeom prst="rect">
            <a:avLst/>
          </a:prstGeom>
          <a:noFill/>
          <a:ln>
            <a:noFill/>
          </a:ln>
        </p:spPr>
      </p:pic>
    </p:spTree>
    <p:extLst>
      <p:ext uri="{BB962C8B-B14F-4D97-AF65-F5344CB8AC3E}">
        <p14:creationId xmlns:p14="http://schemas.microsoft.com/office/powerpoint/2010/main" val="149355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5780" y="76200"/>
            <a:ext cx="11449272" cy="1397000"/>
          </a:xfrm>
        </p:spPr>
        <p:txBody>
          <a:bodyPr rtlCol="0"/>
          <a:lstStyle/>
          <a:p>
            <a:pPr rtl="0"/>
            <a:r>
              <a:rPr lang="it-IT" dirty="0"/>
              <a:t>Class </a:t>
            </a:r>
            <a:r>
              <a:rPr lang="it-IT" dirty="0" err="1"/>
              <a:t>Diagram</a:t>
            </a:r>
            <a:r>
              <a:rPr lang="it-IT" dirty="0"/>
              <a:t> (Gestione attività tirocinio)</a:t>
            </a:r>
            <a:endParaRPr lang="en-US" dirty="0"/>
          </a:p>
        </p:txBody>
      </p:sp>
      <p:pic>
        <p:nvPicPr>
          <p:cNvPr id="4" name="Immagine 3">
            <a:extLst>
              <a:ext uri="{FF2B5EF4-FFF2-40B4-BE49-F238E27FC236}">
                <a16:creationId xmlns:a16="http://schemas.microsoft.com/office/drawing/2014/main" id="{82DE0A8F-1402-4899-94A3-86B4B5C0363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05780" y="0"/>
            <a:ext cx="11377266" cy="6858000"/>
          </a:xfrm>
          <a:prstGeom prst="rect">
            <a:avLst/>
          </a:prstGeom>
          <a:noFill/>
          <a:ln>
            <a:noFill/>
          </a:ln>
        </p:spPr>
      </p:pic>
    </p:spTree>
    <p:extLst>
      <p:ext uri="{BB962C8B-B14F-4D97-AF65-F5344CB8AC3E}">
        <p14:creationId xmlns:p14="http://schemas.microsoft.com/office/powerpoint/2010/main" val="210004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Cos’è un tirocinio?</a:t>
            </a:r>
            <a:endParaRPr lang="en-US" dirty="0"/>
          </a:p>
        </p:txBody>
      </p:sp>
      <p:sp>
        <p:nvSpPr>
          <p:cNvPr id="4" name="CasellaDiTesto 3">
            <a:extLst>
              <a:ext uri="{FF2B5EF4-FFF2-40B4-BE49-F238E27FC236}">
                <a16:creationId xmlns:a16="http://schemas.microsoft.com/office/drawing/2014/main" id="{BA802B69-637C-4549-91FE-A0DC96342B90}"/>
              </a:ext>
            </a:extLst>
          </p:cNvPr>
          <p:cNvSpPr txBox="1"/>
          <p:nvPr/>
        </p:nvSpPr>
        <p:spPr>
          <a:xfrm>
            <a:off x="549796" y="2060848"/>
            <a:ext cx="4896544" cy="4154984"/>
          </a:xfrm>
          <a:prstGeom prst="rect">
            <a:avLst/>
          </a:prstGeom>
          <a:noFill/>
        </p:spPr>
        <p:txBody>
          <a:bodyPr wrap="square" rtlCol="0">
            <a:spAutoFit/>
          </a:bodyPr>
          <a:lstStyle/>
          <a:p>
            <a:r>
              <a:rPr lang="it-IT" dirty="0"/>
              <a:t>Il tirocinio è un periodo di formazione ed orientamento al lavoro, con lo scopo di aiutare gli studenti a comprendere ed affacciarsi al mondo del lavoro. L’Università degli Studi di Salerno offre questa possibilità agli studenti del Corso di Laurea in Informatica tramite lo svolgimento di tirocini interni o esterni</a:t>
            </a:r>
          </a:p>
        </p:txBody>
      </p:sp>
      <p:sp>
        <p:nvSpPr>
          <p:cNvPr id="5" name="CasellaDiTesto 4">
            <a:extLst>
              <a:ext uri="{FF2B5EF4-FFF2-40B4-BE49-F238E27FC236}">
                <a16:creationId xmlns:a16="http://schemas.microsoft.com/office/drawing/2014/main" id="{23879A1C-4582-4A12-8C64-AA2985F12305}"/>
              </a:ext>
            </a:extLst>
          </p:cNvPr>
          <p:cNvSpPr txBox="1"/>
          <p:nvPr/>
        </p:nvSpPr>
        <p:spPr>
          <a:xfrm>
            <a:off x="7246540" y="1628800"/>
            <a:ext cx="4392489" cy="1938992"/>
          </a:xfrm>
          <a:prstGeom prst="rect">
            <a:avLst/>
          </a:prstGeom>
          <a:noFill/>
        </p:spPr>
        <p:txBody>
          <a:bodyPr wrap="square" rtlCol="0">
            <a:spAutoFit/>
          </a:bodyPr>
          <a:lstStyle/>
          <a:p>
            <a:r>
              <a:rPr lang="it-IT" b="1" dirty="0"/>
              <a:t>Tirocinio Interno:</a:t>
            </a:r>
          </a:p>
          <a:p>
            <a:r>
              <a:rPr lang="it-IT" dirty="0"/>
              <a:t>Lo studente, in accordo con un docente di rifermento, svolge un’attività di tirocinio internamente all’Università</a:t>
            </a:r>
          </a:p>
        </p:txBody>
      </p:sp>
      <p:sp>
        <p:nvSpPr>
          <p:cNvPr id="8" name="CasellaDiTesto 7">
            <a:extLst>
              <a:ext uri="{FF2B5EF4-FFF2-40B4-BE49-F238E27FC236}">
                <a16:creationId xmlns:a16="http://schemas.microsoft.com/office/drawing/2014/main" id="{FAF32CC8-110B-4E34-8CD3-73537C719CC8}"/>
              </a:ext>
            </a:extLst>
          </p:cNvPr>
          <p:cNvSpPr txBox="1"/>
          <p:nvPr/>
        </p:nvSpPr>
        <p:spPr>
          <a:xfrm>
            <a:off x="7246539" y="4138340"/>
            <a:ext cx="4392489" cy="2677656"/>
          </a:xfrm>
          <a:prstGeom prst="rect">
            <a:avLst/>
          </a:prstGeom>
          <a:noFill/>
        </p:spPr>
        <p:txBody>
          <a:bodyPr wrap="square" rtlCol="0">
            <a:spAutoFit/>
          </a:bodyPr>
          <a:lstStyle/>
          <a:p>
            <a:r>
              <a:rPr lang="it-IT" b="1" dirty="0"/>
              <a:t>Tirocinio Esterno:</a:t>
            </a:r>
          </a:p>
          <a:p>
            <a:r>
              <a:rPr lang="it-IT" dirty="0"/>
              <a:t>Lo studente, in accordo con un docente di rifermento ed un’azienda convenzionata, svolge un’attività di tirocinio esterna all’ambiente universitario</a:t>
            </a:r>
          </a:p>
        </p:txBody>
      </p:sp>
      <p:sp>
        <p:nvSpPr>
          <p:cNvPr id="6" name="Freccia in giù 5">
            <a:extLst>
              <a:ext uri="{FF2B5EF4-FFF2-40B4-BE49-F238E27FC236}">
                <a16:creationId xmlns:a16="http://schemas.microsoft.com/office/drawing/2014/main" id="{45979FFF-02F7-4F44-84C2-D74426657220}"/>
              </a:ext>
            </a:extLst>
          </p:cNvPr>
          <p:cNvSpPr/>
          <p:nvPr/>
        </p:nvSpPr>
        <p:spPr>
          <a:xfrm rot="14071143">
            <a:off x="5969829" y="2045650"/>
            <a:ext cx="504056" cy="1991001"/>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Freccia in giù 8">
            <a:extLst>
              <a:ext uri="{FF2B5EF4-FFF2-40B4-BE49-F238E27FC236}">
                <a16:creationId xmlns:a16="http://schemas.microsoft.com/office/drawing/2014/main" id="{BFC64659-1EE9-4379-9B98-842E02A98C31}"/>
              </a:ext>
            </a:extLst>
          </p:cNvPr>
          <p:cNvSpPr/>
          <p:nvPr/>
        </p:nvSpPr>
        <p:spPr>
          <a:xfrm rot="18696081">
            <a:off x="5924649" y="3678118"/>
            <a:ext cx="504056" cy="1991001"/>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7491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5780" y="76200"/>
            <a:ext cx="11449272" cy="1397000"/>
          </a:xfrm>
        </p:spPr>
        <p:txBody>
          <a:bodyPr rtlCol="0"/>
          <a:lstStyle/>
          <a:p>
            <a:pPr rtl="0"/>
            <a:r>
              <a:rPr lang="it-IT" dirty="0"/>
              <a:t>Class </a:t>
            </a:r>
            <a:r>
              <a:rPr lang="it-IT" dirty="0" err="1"/>
              <a:t>Diagram</a:t>
            </a:r>
            <a:r>
              <a:rPr lang="it-IT" dirty="0"/>
              <a:t> (Gestione convenzione Azienda-Università)</a:t>
            </a:r>
            <a:endParaRPr lang="en-US" dirty="0"/>
          </a:p>
        </p:txBody>
      </p:sp>
      <p:pic>
        <p:nvPicPr>
          <p:cNvPr id="5" name="Immagine 4">
            <a:extLst>
              <a:ext uri="{FF2B5EF4-FFF2-40B4-BE49-F238E27FC236}">
                <a16:creationId xmlns:a16="http://schemas.microsoft.com/office/drawing/2014/main" id="{9753EA53-5C5E-4BDD-931C-42037F3C7DC6}"/>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05780" y="0"/>
            <a:ext cx="10441160" cy="6858000"/>
          </a:xfrm>
          <a:prstGeom prst="rect">
            <a:avLst/>
          </a:prstGeom>
          <a:noFill/>
          <a:ln>
            <a:noFill/>
          </a:ln>
        </p:spPr>
      </p:pic>
    </p:spTree>
    <p:extLst>
      <p:ext uri="{BB962C8B-B14F-4D97-AF65-F5344CB8AC3E}">
        <p14:creationId xmlns:p14="http://schemas.microsoft.com/office/powerpoint/2010/main" val="401402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5780" y="76200"/>
            <a:ext cx="11449272" cy="1397000"/>
          </a:xfrm>
        </p:spPr>
        <p:txBody>
          <a:bodyPr rtlCol="0"/>
          <a:lstStyle/>
          <a:p>
            <a:pPr rtl="0"/>
            <a:r>
              <a:rPr lang="it-IT" dirty="0"/>
              <a:t>Class </a:t>
            </a:r>
            <a:r>
              <a:rPr lang="it-IT" dirty="0" err="1"/>
              <a:t>Diagram</a:t>
            </a:r>
            <a:r>
              <a:rPr lang="it-IT" dirty="0"/>
              <a:t> (Gestione test valutativo)</a:t>
            </a:r>
            <a:endParaRPr lang="en-US" dirty="0"/>
          </a:p>
        </p:txBody>
      </p:sp>
      <p:pic>
        <p:nvPicPr>
          <p:cNvPr id="4" name="Immagine 3">
            <a:extLst>
              <a:ext uri="{FF2B5EF4-FFF2-40B4-BE49-F238E27FC236}">
                <a16:creationId xmlns:a16="http://schemas.microsoft.com/office/drawing/2014/main" id="{849AEEF0-C2F3-435C-802F-B29578BD0C4B}"/>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05780" y="0"/>
            <a:ext cx="11161240" cy="6858000"/>
          </a:xfrm>
          <a:prstGeom prst="rect">
            <a:avLst/>
          </a:prstGeom>
          <a:noFill/>
          <a:ln>
            <a:noFill/>
          </a:ln>
        </p:spPr>
      </p:pic>
    </p:spTree>
    <p:extLst>
      <p:ext uri="{BB962C8B-B14F-4D97-AF65-F5344CB8AC3E}">
        <p14:creationId xmlns:p14="http://schemas.microsoft.com/office/powerpoint/2010/main" val="308844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05780" y="76200"/>
            <a:ext cx="11449272" cy="1397000"/>
          </a:xfrm>
        </p:spPr>
        <p:txBody>
          <a:bodyPr rtlCol="0"/>
          <a:lstStyle/>
          <a:p>
            <a:pPr rtl="0"/>
            <a:r>
              <a:rPr lang="it-IT" dirty="0"/>
              <a:t>Class </a:t>
            </a:r>
            <a:r>
              <a:rPr lang="it-IT" dirty="0" err="1"/>
              <a:t>Diagram</a:t>
            </a:r>
            <a:r>
              <a:rPr lang="it-IT" dirty="0"/>
              <a:t> (Gestione registro ore)</a:t>
            </a:r>
            <a:endParaRPr lang="en-US" dirty="0"/>
          </a:p>
        </p:txBody>
      </p:sp>
      <p:pic>
        <p:nvPicPr>
          <p:cNvPr id="5" name="Immagine 4">
            <a:extLst>
              <a:ext uri="{FF2B5EF4-FFF2-40B4-BE49-F238E27FC236}">
                <a16:creationId xmlns:a16="http://schemas.microsoft.com/office/drawing/2014/main" id="{E135A32D-B948-4600-B782-AA3908F48EB1}"/>
              </a:ext>
            </a:extLst>
          </p:cNvPr>
          <p:cNvPicPr/>
          <p:nvPr/>
        </p:nvPicPr>
        <p:blipFill>
          <a:blip r:embed="rId2">
            <a:extLst>
              <a:ext uri="{28A0092B-C50C-407E-A947-70E740481C1C}">
                <a14:useLocalDpi xmlns:a14="http://schemas.microsoft.com/office/drawing/2010/main" val="0"/>
              </a:ext>
            </a:extLst>
          </a:blip>
          <a:stretch>
            <a:fillRect/>
          </a:stretch>
        </p:blipFill>
        <p:spPr>
          <a:xfrm>
            <a:off x="405780" y="0"/>
            <a:ext cx="10153128" cy="6858000"/>
          </a:xfrm>
          <a:prstGeom prst="rect">
            <a:avLst/>
          </a:prstGeom>
        </p:spPr>
      </p:pic>
    </p:spTree>
    <p:extLst>
      <p:ext uri="{BB962C8B-B14F-4D97-AF65-F5344CB8AC3E}">
        <p14:creationId xmlns:p14="http://schemas.microsoft.com/office/powerpoint/2010/main" val="29522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333772" y="1412776"/>
            <a:ext cx="7416824" cy="3785652"/>
          </a:xfrm>
          <a:prstGeom prst="rect">
            <a:avLst/>
          </a:prstGeom>
          <a:noFill/>
        </p:spPr>
        <p:txBody>
          <a:bodyPr wrap="square" rtlCol="0">
            <a:spAutoFit/>
          </a:bodyPr>
          <a:lstStyle/>
          <a:p>
            <a:r>
              <a:rPr lang="it-IT" sz="8000" dirty="0">
                <a:solidFill>
                  <a:srgbClr val="FF0000"/>
                </a:solidFill>
              </a:rPr>
              <a:t>S</a:t>
            </a:r>
            <a:r>
              <a:rPr lang="it-IT" sz="8000" dirty="0"/>
              <a:t>YSTEM</a:t>
            </a:r>
          </a:p>
          <a:p>
            <a:r>
              <a:rPr lang="it-IT" sz="8000" dirty="0">
                <a:solidFill>
                  <a:srgbClr val="FF0000"/>
                </a:solidFill>
              </a:rPr>
              <a:t>D</a:t>
            </a:r>
            <a:r>
              <a:rPr lang="it-IT" sz="8000" dirty="0"/>
              <a:t>ESIGN</a:t>
            </a:r>
          </a:p>
          <a:p>
            <a:r>
              <a:rPr lang="it-IT" sz="8000" dirty="0">
                <a:solidFill>
                  <a:srgbClr val="FF0000"/>
                </a:solidFill>
              </a:rPr>
              <a:t>D</a:t>
            </a:r>
            <a:r>
              <a:rPr lang="it-IT" sz="8000" dirty="0"/>
              <a:t>OCUMENT</a:t>
            </a:r>
          </a:p>
        </p:txBody>
      </p:sp>
    </p:spTree>
    <p:extLst>
      <p:ext uri="{BB962C8B-B14F-4D97-AF65-F5344CB8AC3E}">
        <p14:creationId xmlns:p14="http://schemas.microsoft.com/office/powerpoint/2010/main" val="338519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System Design</a:t>
            </a:r>
          </a:p>
        </p:txBody>
      </p:sp>
      <p:sp>
        <p:nvSpPr>
          <p:cNvPr id="14" name="Segnaposto contenuto 13"/>
          <p:cNvSpPr>
            <a:spLocks noGrp="1"/>
          </p:cNvSpPr>
          <p:nvPr>
            <p:ph idx="1"/>
          </p:nvPr>
        </p:nvSpPr>
        <p:spPr>
          <a:xfrm>
            <a:off x="905611" y="1647676"/>
            <a:ext cx="10157354" cy="4763800"/>
          </a:xfrm>
        </p:spPr>
        <p:txBody>
          <a:bodyPr rtlCol="0">
            <a:normAutofit fontScale="77500" lnSpcReduction="20000"/>
          </a:bodyPr>
          <a:lstStyle/>
          <a:p>
            <a:pPr marL="0" indent="0">
              <a:buNone/>
            </a:pPr>
            <a:r>
              <a:rPr lang="en-US" dirty="0"/>
              <a:t>Nella </a:t>
            </a:r>
            <a:r>
              <a:rPr lang="en-US" dirty="0" err="1"/>
              <a:t>fase</a:t>
            </a:r>
            <a:r>
              <a:rPr lang="en-US" dirty="0"/>
              <a:t> di System Design </a:t>
            </a:r>
            <a:r>
              <a:rPr lang="en-US" dirty="0" err="1"/>
              <a:t>l’obiettivo</a:t>
            </a:r>
            <a:r>
              <a:rPr lang="en-US" dirty="0"/>
              <a:t> è </a:t>
            </a:r>
            <a:r>
              <a:rPr lang="en-US" dirty="0" err="1"/>
              <a:t>quello</a:t>
            </a:r>
            <a:r>
              <a:rPr lang="en-US" dirty="0"/>
              <a:t> di </a:t>
            </a:r>
            <a:r>
              <a:rPr lang="en-US" dirty="0" err="1"/>
              <a:t>progettare</a:t>
            </a:r>
            <a:r>
              <a:rPr lang="en-US" dirty="0"/>
              <a:t> </a:t>
            </a:r>
            <a:r>
              <a:rPr lang="en-US" dirty="0" err="1"/>
              <a:t>il</a:t>
            </a:r>
            <a:r>
              <a:rPr lang="en-US" dirty="0"/>
              <a:t> </a:t>
            </a:r>
            <a:r>
              <a:rPr lang="en-US" dirty="0" err="1"/>
              <a:t>sistema</a:t>
            </a:r>
            <a:r>
              <a:rPr lang="en-US" dirty="0"/>
              <a:t> e </a:t>
            </a:r>
            <a:r>
              <a:rPr lang="en-US" dirty="0" err="1"/>
              <a:t>identificare</a:t>
            </a:r>
            <a:r>
              <a:rPr lang="en-US" dirty="0"/>
              <a:t> le </a:t>
            </a:r>
            <a:r>
              <a:rPr lang="en-US" dirty="0" err="1"/>
              <a:t>strategie</a:t>
            </a:r>
            <a:r>
              <a:rPr lang="en-US" dirty="0"/>
              <a:t> </a:t>
            </a:r>
            <a:r>
              <a:rPr lang="en-US" dirty="0" err="1"/>
              <a:t>utilizzate</a:t>
            </a:r>
            <a:r>
              <a:rPr lang="en-US" dirty="0"/>
              <a:t> per la </a:t>
            </a:r>
            <a:r>
              <a:rPr lang="en-US" dirty="0" err="1"/>
              <a:t>realizzazione</a:t>
            </a:r>
            <a:r>
              <a:rPr lang="en-US" dirty="0"/>
              <a:t> del </a:t>
            </a:r>
            <a:r>
              <a:rPr lang="en-US" dirty="0" err="1"/>
              <a:t>sistema</a:t>
            </a:r>
            <a:r>
              <a:rPr lang="en-US" dirty="0"/>
              <a:t> </a:t>
            </a:r>
            <a:r>
              <a:rPr lang="it-IT" dirty="0"/>
              <a:t>riguardo</a:t>
            </a:r>
            <a:r>
              <a:rPr lang="en-US" dirty="0"/>
              <a:t>:</a:t>
            </a:r>
          </a:p>
          <a:p>
            <a:r>
              <a:rPr lang="en-US" dirty="0"/>
              <a:t>Hardware/Software</a:t>
            </a:r>
          </a:p>
          <a:p>
            <a:r>
              <a:rPr lang="en-US" dirty="0" err="1"/>
              <a:t>Gestione</a:t>
            </a:r>
            <a:r>
              <a:rPr lang="en-US" dirty="0"/>
              <a:t> </a:t>
            </a:r>
            <a:r>
              <a:rPr lang="en-US" dirty="0" err="1"/>
              <a:t>dei</a:t>
            </a:r>
            <a:r>
              <a:rPr lang="en-US" dirty="0"/>
              <a:t> </a:t>
            </a:r>
            <a:r>
              <a:rPr lang="en-US" dirty="0" err="1"/>
              <a:t>dati</a:t>
            </a:r>
            <a:r>
              <a:rPr lang="en-US" dirty="0"/>
              <a:t> </a:t>
            </a:r>
            <a:r>
              <a:rPr lang="en-US" dirty="0" err="1"/>
              <a:t>persistenti</a:t>
            </a:r>
            <a:endParaRPr lang="en-US" dirty="0"/>
          </a:p>
          <a:p>
            <a:r>
              <a:rPr lang="en-US" dirty="0" err="1"/>
              <a:t>Gestione</a:t>
            </a:r>
            <a:r>
              <a:rPr lang="en-US" dirty="0"/>
              <a:t> del </a:t>
            </a:r>
            <a:r>
              <a:rPr lang="en-US" dirty="0" err="1"/>
              <a:t>flusso</a:t>
            </a:r>
            <a:r>
              <a:rPr lang="en-US" dirty="0"/>
              <a:t> di </a:t>
            </a:r>
            <a:r>
              <a:rPr lang="en-US" dirty="0" err="1"/>
              <a:t>controllo</a:t>
            </a:r>
            <a:r>
              <a:rPr lang="en-US" dirty="0"/>
              <a:t> </a:t>
            </a:r>
            <a:r>
              <a:rPr lang="en-US" dirty="0" err="1"/>
              <a:t>globale</a:t>
            </a:r>
            <a:endParaRPr lang="en-US" dirty="0"/>
          </a:p>
          <a:p>
            <a:r>
              <a:rPr lang="en-US" dirty="0" err="1"/>
              <a:t>Politiche</a:t>
            </a:r>
            <a:r>
              <a:rPr lang="en-US" dirty="0"/>
              <a:t> per </a:t>
            </a:r>
            <a:r>
              <a:rPr lang="en-US" dirty="0" err="1"/>
              <a:t>l’accesso</a:t>
            </a:r>
            <a:r>
              <a:rPr lang="en-US" dirty="0"/>
              <a:t> al </a:t>
            </a:r>
            <a:r>
              <a:rPr lang="en-US" dirty="0" err="1"/>
              <a:t>sistema</a:t>
            </a:r>
            <a:endParaRPr lang="en-US" dirty="0"/>
          </a:p>
          <a:p>
            <a:r>
              <a:rPr lang="en-US" dirty="0" err="1"/>
              <a:t>Gestione</a:t>
            </a:r>
            <a:r>
              <a:rPr lang="en-US" dirty="0"/>
              <a:t> </a:t>
            </a:r>
            <a:r>
              <a:rPr lang="en-US" dirty="0" err="1"/>
              <a:t>delle</a:t>
            </a:r>
            <a:r>
              <a:rPr lang="en-US" dirty="0"/>
              <a:t> </a:t>
            </a:r>
            <a:r>
              <a:rPr lang="en-US" dirty="0" err="1"/>
              <a:t>condizioni</a:t>
            </a:r>
            <a:r>
              <a:rPr lang="en-US" dirty="0"/>
              <a:t> </a:t>
            </a:r>
            <a:r>
              <a:rPr lang="en-US" dirty="0" err="1"/>
              <a:t>limite</a:t>
            </a:r>
            <a:endParaRPr lang="en-US" dirty="0"/>
          </a:p>
          <a:p>
            <a:pPr marL="0" indent="0">
              <a:buNone/>
            </a:pPr>
            <a:r>
              <a:rPr lang="en-US" dirty="0"/>
              <a:t>In </a:t>
            </a:r>
            <a:r>
              <a:rPr lang="en-US" dirty="0" err="1"/>
              <a:t>questa</a:t>
            </a:r>
            <a:r>
              <a:rPr lang="en-US" dirty="0"/>
              <a:t> </a:t>
            </a:r>
            <a:r>
              <a:rPr lang="en-US" dirty="0" err="1"/>
              <a:t>fase</a:t>
            </a:r>
            <a:r>
              <a:rPr lang="en-US" dirty="0"/>
              <a:t> è </a:t>
            </a:r>
            <a:r>
              <a:rPr lang="en-US" dirty="0" err="1"/>
              <a:t>fondamentale</a:t>
            </a:r>
            <a:r>
              <a:rPr lang="en-US" dirty="0"/>
              <a:t> </a:t>
            </a:r>
            <a:r>
              <a:rPr lang="en-US" dirty="0" err="1"/>
              <a:t>identificare</a:t>
            </a:r>
            <a:r>
              <a:rPr lang="en-US" dirty="0"/>
              <a:t> le </a:t>
            </a:r>
            <a:r>
              <a:rPr lang="en-US" dirty="0" err="1"/>
              <a:t>qualità</a:t>
            </a:r>
            <a:r>
              <a:rPr lang="en-US" dirty="0"/>
              <a:t> </a:t>
            </a:r>
            <a:r>
              <a:rPr lang="en-US" dirty="0" err="1"/>
              <a:t>su</a:t>
            </a:r>
            <a:r>
              <a:rPr lang="en-US" dirty="0"/>
              <a:t> cui </a:t>
            </a:r>
            <a:r>
              <a:rPr lang="en-US" dirty="0" err="1"/>
              <a:t>il</a:t>
            </a:r>
            <a:r>
              <a:rPr lang="en-US" dirty="0"/>
              <a:t> </a:t>
            </a:r>
            <a:r>
              <a:rPr lang="en-US" dirty="0" err="1"/>
              <a:t>sistema</a:t>
            </a:r>
            <a:r>
              <a:rPr lang="en-US" dirty="0"/>
              <a:t> da </a:t>
            </a:r>
            <a:r>
              <a:rPr lang="en-US" dirty="0" err="1"/>
              <a:t>realizzare</a:t>
            </a:r>
            <a:r>
              <a:rPr lang="en-US" dirty="0"/>
              <a:t> </a:t>
            </a:r>
            <a:r>
              <a:rPr lang="en-US" dirty="0" err="1"/>
              <a:t>deve</a:t>
            </a:r>
            <a:r>
              <a:rPr lang="en-US" dirty="0"/>
              <a:t> </a:t>
            </a:r>
            <a:r>
              <a:rPr lang="en-US" dirty="0" err="1"/>
              <a:t>essere</a:t>
            </a:r>
            <a:r>
              <a:rPr lang="en-US" dirty="0"/>
              <a:t> </a:t>
            </a:r>
            <a:r>
              <a:rPr lang="en-US" dirty="0" err="1"/>
              <a:t>focalizzato</a:t>
            </a:r>
            <a:r>
              <a:rPr lang="en-US" dirty="0"/>
              <a:t>. </a:t>
            </a:r>
            <a:r>
              <a:rPr lang="en-US" dirty="0" err="1"/>
              <a:t>Stabiliti</a:t>
            </a:r>
            <a:r>
              <a:rPr lang="en-US" dirty="0"/>
              <a:t> </a:t>
            </a:r>
            <a:r>
              <a:rPr lang="en-US" dirty="0" err="1"/>
              <a:t>i</a:t>
            </a:r>
            <a:r>
              <a:rPr lang="en-US" dirty="0"/>
              <a:t> design goal, </a:t>
            </a:r>
            <a:r>
              <a:rPr lang="en-US" dirty="0" err="1"/>
              <a:t>ricavabili</a:t>
            </a:r>
            <a:r>
              <a:rPr lang="en-US" dirty="0"/>
              <a:t> </a:t>
            </a:r>
            <a:r>
              <a:rPr lang="en-US" dirty="0" err="1"/>
              <a:t>dai</a:t>
            </a:r>
            <a:r>
              <a:rPr lang="en-US" dirty="0"/>
              <a:t> </a:t>
            </a:r>
            <a:r>
              <a:rPr lang="en-US" dirty="0" err="1"/>
              <a:t>requisiti</a:t>
            </a:r>
            <a:r>
              <a:rPr lang="en-US" dirty="0"/>
              <a:t> non </a:t>
            </a:r>
            <a:r>
              <a:rPr lang="en-US" dirty="0" err="1"/>
              <a:t>funzionali</a:t>
            </a:r>
            <a:r>
              <a:rPr lang="en-US" dirty="0"/>
              <a:t>, dal </a:t>
            </a:r>
            <a:r>
              <a:rPr lang="en-US" dirty="0" err="1"/>
              <a:t>dominio</a:t>
            </a:r>
            <a:r>
              <a:rPr lang="en-US" dirty="0"/>
              <a:t> di </a:t>
            </a:r>
            <a:r>
              <a:rPr lang="en-US" dirty="0" err="1"/>
              <a:t>applicazione</a:t>
            </a:r>
            <a:r>
              <a:rPr lang="en-US" dirty="0"/>
              <a:t> o </a:t>
            </a:r>
            <a:r>
              <a:rPr lang="en-US" dirty="0" err="1"/>
              <a:t>forniti</a:t>
            </a:r>
            <a:r>
              <a:rPr lang="en-US" dirty="0"/>
              <a:t> dal </a:t>
            </a:r>
            <a:r>
              <a:rPr lang="en-US" dirty="0" err="1"/>
              <a:t>cliente</a:t>
            </a:r>
            <a:r>
              <a:rPr lang="en-US" dirty="0"/>
              <a:t>, </a:t>
            </a:r>
            <a:r>
              <a:rPr lang="en-US" dirty="0" err="1"/>
              <a:t>alcuni</a:t>
            </a:r>
            <a:r>
              <a:rPr lang="en-US" dirty="0"/>
              <a:t> </a:t>
            </a:r>
            <a:r>
              <a:rPr lang="en-US" dirty="0" err="1"/>
              <a:t>possono</a:t>
            </a:r>
            <a:r>
              <a:rPr lang="en-US" dirty="0"/>
              <a:t> </a:t>
            </a:r>
            <a:r>
              <a:rPr lang="en-US" dirty="0" err="1"/>
              <a:t>essere</a:t>
            </a:r>
            <a:r>
              <a:rPr lang="en-US" dirty="0"/>
              <a:t> in </a:t>
            </a:r>
            <a:r>
              <a:rPr lang="en-US" dirty="0" err="1"/>
              <a:t>contrasto</a:t>
            </a:r>
            <a:r>
              <a:rPr lang="en-US" dirty="0"/>
              <a:t> </a:t>
            </a:r>
            <a:r>
              <a:rPr lang="en-US" dirty="0" err="1"/>
              <a:t>fra</a:t>
            </a:r>
            <a:r>
              <a:rPr lang="en-US" dirty="0"/>
              <a:t> di </a:t>
            </a:r>
            <a:r>
              <a:rPr lang="en-US" dirty="0" err="1"/>
              <a:t>loro</a:t>
            </a:r>
            <a:r>
              <a:rPr lang="en-US" dirty="0"/>
              <a:t>. È </a:t>
            </a:r>
            <a:r>
              <a:rPr lang="en-US" dirty="0" err="1"/>
              <a:t>importante</a:t>
            </a:r>
            <a:r>
              <a:rPr lang="en-US" dirty="0"/>
              <a:t> </a:t>
            </a:r>
            <a:r>
              <a:rPr lang="en-US" dirty="0" err="1"/>
              <a:t>formalizzarli</a:t>
            </a:r>
            <a:r>
              <a:rPr lang="en-US" dirty="0"/>
              <a:t> </a:t>
            </a:r>
            <a:r>
              <a:rPr lang="en-US" dirty="0" err="1"/>
              <a:t>esplicitamente</a:t>
            </a:r>
            <a:r>
              <a:rPr lang="en-US" dirty="0"/>
              <a:t> </a:t>
            </a:r>
            <a:r>
              <a:rPr lang="en-US" dirty="0" err="1"/>
              <a:t>poichè</a:t>
            </a:r>
            <a:r>
              <a:rPr lang="en-US" dirty="0"/>
              <a:t> </a:t>
            </a:r>
            <a:r>
              <a:rPr lang="en-US" dirty="0" err="1"/>
              <a:t>ogni</a:t>
            </a:r>
            <a:r>
              <a:rPr lang="en-US" dirty="0"/>
              <a:t> </a:t>
            </a:r>
            <a:r>
              <a:rPr lang="en-US" dirty="0" err="1"/>
              <a:t>importante</a:t>
            </a:r>
            <a:r>
              <a:rPr lang="en-US" dirty="0"/>
              <a:t> </a:t>
            </a:r>
            <a:r>
              <a:rPr lang="en-US" dirty="0" err="1"/>
              <a:t>decisione</a:t>
            </a:r>
            <a:r>
              <a:rPr lang="en-US" dirty="0"/>
              <a:t> di design </a:t>
            </a:r>
            <a:r>
              <a:rPr lang="en-US" dirty="0" err="1"/>
              <a:t>deve</a:t>
            </a:r>
            <a:r>
              <a:rPr lang="en-US" dirty="0"/>
              <a:t> </a:t>
            </a:r>
            <a:r>
              <a:rPr lang="en-US" dirty="0" err="1"/>
              <a:t>essere</a:t>
            </a:r>
            <a:r>
              <a:rPr lang="en-US" dirty="0"/>
              <a:t> </a:t>
            </a:r>
            <a:r>
              <a:rPr lang="en-US" dirty="0" err="1"/>
              <a:t>fatta</a:t>
            </a:r>
            <a:r>
              <a:rPr lang="en-US" dirty="0"/>
              <a:t> </a:t>
            </a:r>
            <a:r>
              <a:rPr lang="en-US" dirty="0" err="1"/>
              <a:t>seguendo</a:t>
            </a:r>
            <a:r>
              <a:rPr lang="en-US" dirty="0"/>
              <a:t> </a:t>
            </a:r>
            <a:r>
              <a:rPr lang="en-US" dirty="0" err="1"/>
              <a:t>gli</a:t>
            </a:r>
            <a:r>
              <a:rPr lang="en-US" dirty="0"/>
              <a:t> </a:t>
            </a:r>
            <a:r>
              <a:rPr lang="en-US" dirty="0" err="1"/>
              <a:t>stessi</a:t>
            </a:r>
            <a:r>
              <a:rPr lang="en-US" dirty="0"/>
              <a:t> </a:t>
            </a:r>
            <a:r>
              <a:rPr lang="en-US" dirty="0" err="1"/>
              <a:t>criteri</a:t>
            </a:r>
            <a:r>
              <a:rPr lang="en-US" dirty="0"/>
              <a:t>. </a:t>
            </a:r>
            <a:r>
              <a:rPr lang="en-US" dirty="0" err="1"/>
              <a:t>Questi</a:t>
            </a:r>
            <a:r>
              <a:rPr lang="en-US" dirty="0"/>
              <a:t> </a:t>
            </a:r>
            <a:r>
              <a:rPr lang="en-US" dirty="0" err="1"/>
              <a:t>possono</a:t>
            </a:r>
            <a:r>
              <a:rPr lang="en-US" dirty="0"/>
              <a:t> </a:t>
            </a:r>
            <a:r>
              <a:rPr lang="en-US" dirty="0" err="1"/>
              <a:t>essere</a:t>
            </a:r>
            <a:r>
              <a:rPr lang="en-US" dirty="0"/>
              <a:t> </a:t>
            </a:r>
            <a:r>
              <a:rPr lang="en-US" dirty="0" err="1"/>
              <a:t>selezionati</a:t>
            </a:r>
            <a:r>
              <a:rPr lang="en-US" dirty="0"/>
              <a:t> da una </a:t>
            </a:r>
            <a:r>
              <a:rPr lang="en-US" dirty="0" err="1"/>
              <a:t>lista</a:t>
            </a:r>
            <a:r>
              <a:rPr lang="en-US" dirty="0"/>
              <a:t> di </a:t>
            </a:r>
            <a:r>
              <a:rPr lang="en-US" dirty="0" err="1"/>
              <a:t>qualità</a:t>
            </a:r>
            <a:r>
              <a:rPr lang="en-US" dirty="0"/>
              <a:t> </a:t>
            </a:r>
            <a:r>
              <a:rPr lang="en-US" dirty="0" err="1"/>
              <a:t>desiderabili</a:t>
            </a:r>
            <a:r>
              <a:rPr lang="en-US" dirty="0"/>
              <a:t>, </a:t>
            </a:r>
            <a:r>
              <a:rPr lang="en-US" dirty="0" err="1"/>
              <a:t>raggruppabili</a:t>
            </a:r>
            <a:r>
              <a:rPr lang="en-US" dirty="0"/>
              <a:t> in 5 </a:t>
            </a:r>
            <a:r>
              <a:rPr lang="en-US" dirty="0" err="1"/>
              <a:t>parti</a:t>
            </a:r>
            <a:r>
              <a:rPr lang="en-US" dirty="0"/>
              <a:t>. </a:t>
            </a: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41717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Criteri</a:t>
            </a:r>
            <a:r>
              <a:rPr lang="en-US" dirty="0"/>
              <a:t> di Performance:</a:t>
            </a:r>
          </a:p>
        </p:txBody>
      </p:sp>
      <p:sp>
        <p:nvSpPr>
          <p:cNvPr id="14" name="Segnaposto contenuto 13"/>
          <p:cNvSpPr>
            <a:spLocks noGrp="1"/>
          </p:cNvSpPr>
          <p:nvPr>
            <p:ph idx="1"/>
          </p:nvPr>
        </p:nvSpPr>
        <p:spPr>
          <a:xfrm>
            <a:off x="905611" y="1647676"/>
            <a:ext cx="10157354" cy="4763800"/>
          </a:xfrm>
        </p:spPr>
        <p:txBody>
          <a:bodyPr rtlCol="0">
            <a:normAutofit/>
          </a:bodyPr>
          <a:lstStyle/>
          <a:p>
            <a:pPr marL="0" indent="0">
              <a:lnSpc>
                <a:spcPct val="100000"/>
              </a:lnSpc>
              <a:spcBef>
                <a:spcPts val="95"/>
              </a:spcBef>
              <a:buNone/>
            </a:pPr>
            <a:r>
              <a:rPr lang="it-IT" dirty="0">
                <a:cs typeface="Arial"/>
              </a:rPr>
              <a:t>Includono </a:t>
            </a:r>
            <a:r>
              <a:rPr lang="it-IT" spc="-5" dirty="0">
                <a:cs typeface="Arial"/>
              </a:rPr>
              <a:t>i </a:t>
            </a:r>
            <a:r>
              <a:rPr lang="it-IT" spc="-10" dirty="0">
                <a:cs typeface="Arial"/>
              </a:rPr>
              <a:t>requisiti </a:t>
            </a:r>
            <a:r>
              <a:rPr lang="it-IT" spc="-5" dirty="0">
                <a:cs typeface="Arial"/>
              </a:rPr>
              <a:t>imposti </a:t>
            </a:r>
            <a:r>
              <a:rPr lang="it-IT" spc="-55" dirty="0">
                <a:cs typeface="Arial"/>
              </a:rPr>
              <a:t>sul </a:t>
            </a:r>
            <a:r>
              <a:rPr lang="it-IT" spc="-60" dirty="0">
                <a:cs typeface="Arial"/>
              </a:rPr>
              <a:t>sistema </a:t>
            </a:r>
            <a:r>
              <a:rPr lang="it-IT" spc="5" dirty="0">
                <a:cs typeface="Arial"/>
              </a:rPr>
              <a:t>in </a:t>
            </a:r>
            <a:r>
              <a:rPr lang="it-IT" spc="-5" dirty="0">
                <a:cs typeface="Arial"/>
              </a:rPr>
              <a:t>termini</a:t>
            </a:r>
            <a:r>
              <a:rPr lang="it-IT" spc="-75" dirty="0">
                <a:cs typeface="Arial"/>
              </a:rPr>
              <a:t> </a:t>
            </a:r>
            <a:r>
              <a:rPr lang="it-IT" spc="10" dirty="0">
                <a:cs typeface="Arial"/>
              </a:rPr>
              <a:t>di </a:t>
            </a:r>
            <a:r>
              <a:rPr lang="it-IT" spc="-55" dirty="0">
                <a:cs typeface="Arial"/>
              </a:rPr>
              <a:t>spazio </a:t>
            </a:r>
            <a:r>
              <a:rPr lang="it-IT" spc="-70" dirty="0">
                <a:cs typeface="Arial"/>
              </a:rPr>
              <a:t>e </a:t>
            </a:r>
            <a:r>
              <a:rPr lang="it-IT" spc="-25" dirty="0">
                <a:cs typeface="Arial"/>
              </a:rPr>
              <a:t>velocità:</a:t>
            </a:r>
            <a:endParaRPr lang="it-IT" dirty="0">
              <a:cs typeface="Arial"/>
            </a:endParaRPr>
          </a:p>
          <a:p>
            <a:pPr>
              <a:lnSpc>
                <a:spcPct val="100000"/>
              </a:lnSpc>
              <a:spcBef>
                <a:spcPts val="20"/>
              </a:spcBef>
            </a:pPr>
            <a:endParaRPr lang="it-IT" dirty="0">
              <a:cs typeface="Times New Roman"/>
            </a:endParaRPr>
          </a:p>
          <a:p>
            <a:pPr marL="355600" marR="25400" indent="-342900">
              <a:lnSpc>
                <a:spcPct val="100000"/>
              </a:lnSpc>
              <a:spcBef>
                <a:spcPts val="5"/>
              </a:spcBef>
              <a:tabLst>
                <a:tab pos="160020" algn="l"/>
              </a:tabLst>
            </a:pPr>
            <a:r>
              <a:rPr lang="it-IT" b="1" spc="-170" dirty="0">
                <a:cs typeface="Arial"/>
              </a:rPr>
              <a:t>Tempo </a:t>
            </a:r>
            <a:r>
              <a:rPr lang="it-IT" b="1" spc="-50" dirty="0">
                <a:cs typeface="Arial"/>
              </a:rPr>
              <a:t>di </a:t>
            </a:r>
            <a:r>
              <a:rPr lang="it-IT" b="1" spc="-75" dirty="0">
                <a:cs typeface="Arial"/>
              </a:rPr>
              <a:t>risposta</a:t>
            </a:r>
            <a:r>
              <a:rPr lang="it-IT" spc="-75" dirty="0">
                <a:cs typeface="Arial"/>
              </a:rPr>
              <a:t>: </a:t>
            </a:r>
            <a:r>
              <a:rPr lang="it-IT" spc="-100" dirty="0">
                <a:cs typeface="Arial"/>
              </a:rPr>
              <a:t>con </a:t>
            </a:r>
            <a:r>
              <a:rPr lang="it-IT" spc="-60" dirty="0">
                <a:cs typeface="Arial"/>
              </a:rPr>
              <a:t>quali </a:t>
            </a:r>
            <a:r>
              <a:rPr lang="it-IT" spc="-45" dirty="0">
                <a:cs typeface="Arial"/>
              </a:rPr>
              <a:t>tempi </a:t>
            </a:r>
            <a:r>
              <a:rPr lang="it-IT" spc="-95" dirty="0">
                <a:cs typeface="Arial"/>
              </a:rPr>
              <a:t>una </a:t>
            </a:r>
            <a:r>
              <a:rPr lang="it-IT" spc="-75" dirty="0">
                <a:cs typeface="Arial"/>
              </a:rPr>
              <a:t>richiesta </a:t>
            </a:r>
            <a:r>
              <a:rPr lang="it-IT" spc="-35" dirty="0">
                <a:cs typeface="Arial"/>
              </a:rPr>
              <a:t>di </a:t>
            </a:r>
            <a:r>
              <a:rPr lang="it-IT" spc="-65" dirty="0">
                <a:cs typeface="Arial"/>
              </a:rPr>
              <a:t>un </a:t>
            </a:r>
            <a:r>
              <a:rPr lang="it-IT" spc="-35" dirty="0">
                <a:cs typeface="Arial"/>
              </a:rPr>
              <a:t>utente </a:t>
            </a:r>
            <a:r>
              <a:rPr lang="it-IT" spc="-110" dirty="0">
                <a:cs typeface="Arial"/>
              </a:rPr>
              <a:t>deve </a:t>
            </a:r>
            <a:r>
              <a:rPr lang="it-IT" spc="-135" dirty="0">
                <a:cs typeface="Arial"/>
              </a:rPr>
              <a:t>essere </a:t>
            </a:r>
            <a:r>
              <a:rPr lang="it-IT" spc="-85" dirty="0">
                <a:cs typeface="Arial"/>
              </a:rPr>
              <a:t>soddisfatta </a:t>
            </a:r>
            <a:r>
              <a:rPr lang="it-IT" spc="-65" dirty="0">
                <a:cs typeface="Arial"/>
              </a:rPr>
              <a:t>dopo </a:t>
            </a:r>
            <a:r>
              <a:rPr lang="it-IT" spc="-114" dirty="0">
                <a:cs typeface="Arial"/>
              </a:rPr>
              <a:t>che </a:t>
            </a:r>
            <a:r>
              <a:rPr lang="it-IT" spc="-80" dirty="0">
                <a:cs typeface="Arial"/>
              </a:rPr>
              <a:t>la </a:t>
            </a:r>
            <a:r>
              <a:rPr lang="it-IT" spc="-75" dirty="0">
                <a:cs typeface="Arial"/>
              </a:rPr>
              <a:t>richiesta </a:t>
            </a:r>
            <a:r>
              <a:rPr lang="it-IT" spc="-120" dirty="0">
                <a:cs typeface="Arial"/>
              </a:rPr>
              <a:t>è </a:t>
            </a:r>
            <a:r>
              <a:rPr lang="it-IT" spc="-80" dirty="0">
                <a:cs typeface="Arial"/>
              </a:rPr>
              <a:t>stata</a:t>
            </a:r>
            <a:r>
              <a:rPr lang="it-IT" spc="-55" dirty="0">
                <a:cs typeface="Arial"/>
              </a:rPr>
              <a:t> </a:t>
            </a:r>
            <a:r>
              <a:rPr lang="it-IT" spc="-135" dirty="0">
                <a:cs typeface="Arial"/>
              </a:rPr>
              <a:t>immessa?</a:t>
            </a:r>
            <a:endParaRPr lang="it-IT" dirty="0">
              <a:cs typeface="Arial"/>
            </a:endParaRPr>
          </a:p>
          <a:p>
            <a:pPr>
              <a:lnSpc>
                <a:spcPct val="100000"/>
              </a:lnSpc>
              <a:spcBef>
                <a:spcPts val="40"/>
              </a:spcBef>
              <a:buFont typeface="Arial"/>
              <a:buChar char="•"/>
            </a:pPr>
            <a:endParaRPr lang="it-IT" dirty="0">
              <a:cs typeface="Times New Roman"/>
            </a:endParaRPr>
          </a:p>
          <a:p>
            <a:pPr marR="5080">
              <a:lnSpc>
                <a:spcPct val="100000"/>
              </a:lnSpc>
              <a:tabLst>
                <a:tab pos="160020" algn="l"/>
              </a:tabLst>
            </a:pPr>
            <a:r>
              <a:rPr lang="it-IT" b="1" spc="-70" dirty="0">
                <a:cs typeface="Arial"/>
              </a:rPr>
              <a:t>Throughput</a:t>
            </a:r>
            <a:r>
              <a:rPr lang="it-IT" spc="-70" dirty="0">
                <a:cs typeface="Arial"/>
              </a:rPr>
              <a:t>: </a:t>
            </a:r>
            <a:r>
              <a:rPr lang="it-IT" spc="-55" dirty="0">
                <a:cs typeface="Arial"/>
              </a:rPr>
              <a:t>quanti </a:t>
            </a:r>
            <a:r>
              <a:rPr lang="it-IT" spc="-110" dirty="0">
                <a:cs typeface="Arial"/>
              </a:rPr>
              <a:t>task </a:t>
            </a:r>
            <a:r>
              <a:rPr lang="it-IT" dirty="0">
                <a:cs typeface="Arial"/>
              </a:rPr>
              <a:t>il </a:t>
            </a:r>
            <a:r>
              <a:rPr lang="it-IT" spc="-110" dirty="0">
                <a:cs typeface="Arial"/>
              </a:rPr>
              <a:t>sistema deve </a:t>
            </a:r>
            <a:r>
              <a:rPr lang="it-IT" spc="-55" dirty="0">
                <a:cs typeface="Arial"/>
              </a:rPr>
              <a:t>portare </a:t>
            </a:r>
            <a:r>
              <a:rPr lang="it-IT" spc="-160" dirty="0">
                <a:cs typeface="Arial"/>
              </a:rPr>
              <a:t>a </a:t>
            </a:r>
            <a:r>
              <a:rPr lang="it-IT" spc="-65" dirty="0">
                <a:cs typeface="Arial"/>
              </a:rPr>
              <a:t>compimento </a:t>
            </a:r>
            <a:r>
              <a:rPr lang="it-IT" spc="-35" dirty="0">
                <a:cs typeface="Arial"/>
              </a:rPr>
              <a:t>in </a:t>
            </a:r>
            <a:r>
              <a:rPr lang="it-IT" spc="-65" dirty="0">
                <a:cs typeface="Arial"/>
              </a:rPr>
              <a:t>un </a:t>
            </a:r>
            <a:r>
              <a:rPr lang="it-IT" spc="-50" dirty="0">
                <a:cs typeface="Arial"/>
              </a:rPr>
              <a:t>periodo </a:t>
            </a:r>
            <a:r>
              <a:rPr lang="it-IT" spc="-35" dirty="0">
                <a:cs typeface="Arial"/>
              </a:rPr>
              <a:t>di </a:t>
            </a:r>
            <a:r>
              <a:rPr lang="it-IT" spc="-60" dirty="0">
                <a:cs typeface="Arial"/>
              </a:rPr>
              <a:t>tempo </a:t>
            </a:r>
            <a:r>
              <a:rPr lang="it-IT" spc="-95" dirty="0">
                <a:cs typeface="Arial"/>
              </a:rPr>
              <a:t>prefissato?</a:t>
            </a:r>
            <a:endParaRPr lang="it-IT" dirty="0">
              <a:cs typeface="Arial"/>
            </a:endParaRPr>
          </a:p>
          <a:p>
            <a:pPr>
              <a:lnSpc>
                <a:spcPct val="100000"/>
              </a:lnSpc>
              <a:spcBef>
                <a:spcPts val="40"/>
              </a:spcBef>
              <a:buFont typeface="Arial"/>
              <a:buChar char="•"/>
            </a:pPr>
            <a:endParaRPr lang="it-IT" dirty="0">
              <a:cs typeface="Times New Roman"/>
            </a:endParaRPr>
          </a:p>
          <a:p>
            <a:pPr marL="356235" indent="-342900">
              <a:lnSpc>
                <a:spcPct val="100000"/>
              </a:lnSpc>
              <a:tabLst>
                <a:tab pos="105410" algn="l"/>
              </a:tabLst>
            </a:pPr>
            <a:r>
              <a:rPr lang="it-IT" b="1" spc="-55" dirty="0">
                <a:cs typeface="Arial"/>
              </a:rPr>
              <a:t>Memoria</a:t>
            </a:r>
            <a:r>
              <a:rPr lang="it-IT" spc="-55" dirty="0">
                <a:cs typeface="Arial"/>
              </a:rPr>
              <a:t>: </a:t>
            </a:r>
            <a:r>
              <a:rPr lang="it-IT" spc="-65" dirty="0">
                <a:cs typeface="Arial"/>
              </a:rPr>
              <a:t>quanto </a:t>
            </a:r>
            <a:r>
              <a:rPr lang="it-IT" spc="-120" dirty="0">
                <a:cs typeface="Arial"/>
              </a:rPr>
              <a:t>spazio è </a:t>
            </a:r>
            <a:r>
              <a:rPr lang="it-IT" spc="-65" dirty="0">
                <a:cs typeface="Arial"/>
              </a:rPr>
              <a:t>richiesto </a:t>
            </a:r>
            <a:r>
              <a:rPr lang="it-IT" spc="-80" dirty="0">
                <a:cs typeface="Arial"/>
              </a:rPr>
              <a:t>al </a:t>
            </a:r>
            <a:r>
              <a:rPr lang="it-IT" spc="-114" dirty="0">
                <a:cs typeface="Arial"/>
              </a:rPr>
              <a:t>sistema </a:t>
            </a:r>
            <a:r>
              <a:rPr lang="it-IT" spc="-65" dirty="0">
                <a:cs typeface="Arial"/>
              </a:rPr>
              <a:t>per</a:t>
            </a:r>
            <a:r>
              <a:rPr lang="it-IT" spc="145" dirty="0">
                <a:cs typeface="Arial"/>
              </a:rPr>
              <a:t> </a:t>
            </a:r>
            <a:r>
              <a:rPr lang="it-IT" spc="-85" dirty="0">
                <a:cs typeface="Arial"/>
              </a:rPr>
              <a:t>funzionare?</a:t>
            </a:r>
            <a:endParaRPr lang="it-IT" dirty="0">
              <a:cs typeface="Arial"/>
            </a:endParaRPr>
          </a:p>
          <a:p>
            <a:pPr marL="0" indent="0">
              <a:buNone/>
            </a:pP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04831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a:t>
            </a:r>
            <a:r>
              <a:rPr lang="en-US" dirty="0" err="1"/>
              <a:t>criteri</a:t>
            </a:r>
            <a:r>
              <a:rPr lang="en-US" dirty="0"/>
              <a:t> di Performance:</a:t>
            </a:r>
          </a:p>
        </p:txBody>
      </p:sp>
      <p:sp>
        <p:nvSpPr>
          <p:cNvPr id="14" name="Segnaposto contenuto 13"/>
          <p:cNvSpPr>
            <a:spLocks noGrp="1"/>
          </p:cNvSpPr>
          <p:nvPr>
            <p:ph idx="1"/>
          </p:nvPr>
        </p:nvSpPr>
        <p:spPr>
          <a:xfrm>
            <a:off x="905611" y="1647676"/>
            <a:ext cx="10157354" cy="4763800"/>
          </a:xfrm>
        </p:spPr>
        <p:txBody>
          <a:bodyPr rtlCol="0">
            <a:normAutofit fontScale="92500"/>
          </a:bodyPr>
          <a:lstStyle/>
          <a:p>
            <a:pPr>
              <a:lnSpc>
                <a:spcPct val="100000"/>
              </a:lnSpc>
              <a:spcBef>
                <a:spcPts val="95"/>
              </a:spcBef>
            </a:pPr>
            <a:r>
              <a:rPr lang="it-IT" b="1" spc="-170" dirty="0">
                <a:cs typeface="Arial"/>
              </a:rPr>
              <a:t>Tempo </a:t>
            </a:r>
            <a:r>
              <a:rPr lang="it-IT" b="1" spc="-50" dirty="0">
                <a:cs typeface="Arial"/>
              </a:rPr>
              <a:t>di </a:t>
            </a:r>
            <a:r>
              <a:rPr lang="it-IT" b="1" spc="-75" dirty="0">
                <a:cs typeface="Arial"/>
              </a:rPr>
              <a:t>risposta</a:t>
            </a:r>
            <a:r>
              <a:rPr lang="it-IT" spc="-75" dirty="0">
                <a:cs typeface="Arial"/>
              </a:rPr>
              <a:t>: per la generazione dei PDF il tempo di risposta massimo è di 5 secondi però, siccome il sistema non richiede eccessiva memoria per il salvataggio dei dati, possiamo aumentare lo spazio necessario per un tempo di risposta superiore</a:t>
            </a:r>
            <a:endParaRPr lang="it-IT" dirty="0">
              <a:cs typeface="Arial"/>
            </a:endParaRPr>
          </a:p>
          <a:p>
            <a:pPr>
              <a:lnSpc>
                <a:spcPct val="100000"/>
              </a:lnSpc>
              <a:spcBef>
                <a:spcPts val="40"/>
              </a:spcBef>
              <a:buFont typeface="Arial"/>
              <a:buChar char="•"/>
            </a:pPr>
            <a:endParaRPr lang="it-IT" dirty="0">
              <a:cs typeface="Times New Roman"/>
            </a:endParaRPr>
          </a:p>
          <a:p>
            <a:pPr marR="5080">
              <a:lnSpc>
                <a:spcPct val="100000"/>
              </a:lnSpc>
              <a:tabLst>
                <a:tab pos="160020" algn="l"/>
              </a:tabLst>
            </a:pPr>
            <a:r>
              <a:rPr lang="it-IT" b="1" spc="-70" dirty="0">
                <a:cs typeface="Arial"/>
              </a:rPr>
              <a:t>Throughput</a:t>
            </a:r>
            <a:r>
              <a:rPr lang="it-IT" spc="-70" dirty="0">
                <a:cs typeface="Arial"/>
              </a:rPr>
              <a:t>: in caso di elevato numero di utenti, la navigazione tra una pagina e l’altra del sistema non deve bloccarsi. Se il sistema </a:t>
            </a:r>
            <a:r>
              <a:rPr lang="it-IT" spc="-55" dirty="0">
                <a:cs typeface="Arial"/>
              </a:rPr>
              <a:t>richiede un costo eccessivo, può essere rilasciato un sistema più lento</a:t>
            </a:r>
            <a:endParaRPr lang="it-IT" dirty="0">
              <a:cs typeface="Arial"/>
            </a:endParaRPr>
          </a:p>
          <a:p>
            <a:pPr>
              <a:lnSpc>
                <a:spcPct val="100000"/>
              </a:lnSpc>
              <a:spcBef>
                <a:spcPts val="40"/>
              </a:spcBef>
              <a:buFont typeface="Arial"/>
              <a:buChar char="•"/>
            </a:pPr>
            <a:endParaRPr lang="it-IT" dirty="0">
              <a:cs typeface="Times New Roman"/>
            </a:endParaRPr>
          </a:p>
          <a:p>
            <a:pPr marL="356235" indent="-342900">
              <a:lnSpc>
                <a:spcPct val="100000"/>
              </a:lnSpc>
              <a:tabLst>
                <a:tab pos="105410" algn="l"/>
              </a:tabLst>
            </a:pPr>
            <a:r>
              <a:rPr lang="it-IT" b="1" spc="-55" dirty="0">
                <a:cs typeface="Arial"/>
              </a:rPr>
              <a:t>Memoria</a:t>
            </a:r>
            <a:r>
              <a:rPr lang="it-IT" spc="-55" dirty="0">
                <a:cs typeface="Arial"/>
              </a:rPr>
              <a:t>: la dimensione complessiva del sistema dipende dalla memoria utilizzata per mantenere il database ed, in generale, </a:t>
            </a:r>
            <a:r>
              <a:rPr lang="it-IT" spc="-65" dirty="0">
                <a:cs typeface="Arial"/>
              </a:rPr>
              <a:t>la dimensione prevista non è molto alta</a:t>
            </a:r>
            <a:endParaRPr lang="it-IT" dirty="0">
              <a:cs typeface="Arial"/>
            </a:endParaRPr>
          </a:p>
          <a:p>
            <a:pPr marL="0" indent="0">
              <a:buNone/>
            </a:pP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10675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Criteri</a:t>
            </a:r>
            <a:r>
              <a:rPr lang="en-US" dirty="0"/>
              <a:t> di </a:t>
            </a:r>
            <a:r>
              <a:rPr lang="en-US" dirty="0" err="1"/>
              <a:t>Affidabilità</a:t>
            </a:r>
            <a:r>
              <a:rPr lang="en-US" dirty="0"/>
              <a:t>:</a:t>
            </a:r>
          </a:p>
        </p:txBody>
      </p:sp>
      <p:sp>
        <p:nvSpPr>
          <p:cNvPr id="14" name="Segnaposto contenuto 13"/>
          <p:cNvSpPr>
            <a:spLocks noGrp="1"/>
          </p:cNvSpPr>
          <p:nvPr>
            <p:ph idx="1"/>
          </p:nvPr>
        </p:nvSpPr>
        <p:spPr>
          <a:xfrm>
            <a:off x="905611" y="1647676"/>
            <a:ext cx="10157354" cy="4763800"/>
          </a:xfrm>
        </p:spPr>
        <p:txBody>
          <a:bodyPr rtlCol="0">
            <a:normAutofit fontScale="92500" lnSpcReduction="20000"/>
          </a:bodyPr>
          <a:lstStyle/>
          <a:p>
            <a:pPr marL="0" indent="0">
              <a:lnSpc>
                <a:spcPct val="100000"/>
              </a:lnSpc>
              <a:spcBef>
                <a:spcPts val="95"/>
              </a:spcBef>
              <a:buNone/>
            </a:pPr>
            <a:r>
              <a:rPr lang="it-IT" dirty="0">
                <a:cs typeface="Arial"/>
              </a:rPr>
              <a:t>Includono </a:t>
            </a:r>
            <a:r>
              <a:rPr lang="it-IT" spc="-5" dirty="0">
                <a:cs typeface="Arial"/>
              </a:rPr>
              <a:t>i </a:t>
            </a:r>
            <a:r>
              <a:rPr lang="it-IT" spc="-10" dirty="0">
                <a:cs typeface="Arial"/>
              </a:rPr>
              <a:t>requisiti </a:t>
            </a:r>
            <a:r>
              <a:rPr lang="it-IT" spc="-5" dirty="0">
                <a:cs typeface="Arial"/>
              </a:rPr>
              <a:t>imposti </a:t>
            </a:r>
            <a:r>
              <a:rPr lang="it-IT" spc="-55" dirty="0">
                <a:cs typeface="Arial"/>
              </a:rPr>
              <a:t>sul </a:t>
            </a:r>
            <a:r>
              <a:rPr lang="it-IT" spc="-60" dirty="0">
                <a:cs typeface="Arial"/>
              </a:rPr>
              <a:t>sistema </a:t>
            </a:r>
            <a:r>
              <a:rPr lang="it-IT" spc="5" dirty="0">
                <a:cs typeface="Arial"/>
              </a:rPr>
              <a:t>in </a:t>
            </a:r>
            <a:r>
              <a:rPr lang="it-IT" spc="-5" dirty="0">
                <a:cs typeface="Arial"/>
              </a:rPr>
              <a:t>termini</a:t>
            </a:r>
            <a:r>
              <a:rPr lang="it-IT" spc="-75" dirty="0">
                <a:cs typeface="Arial"/>
              </a:rPr>
              <a:t> </a:t>
            </a:r>
            <a:r>
              <a:rPr lang="it-IT" spc="10" dirty="0">
                <a:cs typeface="Arial"/>
              </a:rPr>
              <a:t>di:</a:t>
            </a:r>
            <a:endParaRPr lang="it-IT" dirty="0">
              <a:cs typeface="Arial"/>
            </a:endParaRPr>
          </a:p>
          <a:p>
            <a:pPr>
              <a:lnSpc>
                <a:spcPct val="100000"/>
              </a:lnSpc>
              <a:spcBef>
                <a:spcPts val="20"/>
              </a:spcBef>
            </a:pPr>
            <a:endParaRPr lang="it-IT" dirty="0">
              <a:cs typeface="Times New Roman"/>
            </a:endParaRPr>
          </a:p>
          <a:p>
            <a:pPr marL="355600" marR="25400" indent="-342900">
              <a:lnSpc>
                <a:spcPct val="100000"/>
              </a:lnSpc>
              <a:spcBef>
                <a:spcPts val="5"/>
              </a:spcBef>
              <a:tabLst>
                <a:tab pos="160020" algn="l"/>
              </a:tabLst>
            </a:pPr>
            <a:r>
              <a:rPr lang="it-IT" b="1" spc="-170" dirty="0">
                <a:cs typeface="Arial"/>
              </a:rPr>
              <a:t>Robustezza</a:t>
            </a:r>
            <a:r>
              <a:rPr lang="it-IT" spc="-75" dirty="0">
                <a:cs typeface="Arial"/>
              </a:rPr>
              <a:t>: la capacità di sopravvivere ad input non validi immessi dall’utente</a:t>
            </a:r>
            <a:br>
              <a:rPr lang="it-IT" spc="-75" dirty="0">
                <a:cs typeface="Arial"/>
              </a:rPr>
            </a:br>
            <a:endParaRPr lang="it-IT" dirty="0">
              <a:cs typeface="Arial"/>
            </a:endParaRPr>
          </a:p>
          <a:p>
            <a:pPr marL="355600" marR="25400" indent="-342900">
              <a:lnSpc>
                <a:spcPct val="100000"/>
              </a:lnSpc>
              <a:spcBef>
                <a:spcPts val="5"/>
              </a:spcBef>
              <a:tabLst>
                <a:tab pos="160020" algn="l"/>
              </a:tabLst>
            </a:pPr>
            <a:r>
              <a:rPr lang="it-IT" b="1" spc="-70" dirty="0">
                <a:cs typeface="Arial"/>
              </a:rPr>
              <a:t>Attendibilità: </a:t>
            </a:r>
            <a:r>
              <a:rPr lang="it-IT" spc="-70" dirty="0">
                <a:cs typeface="Arial"/>
              </a:rPr>
              <a:t>la differenza fra il comportamento specificato ed il comportamento osservato</a:t>
            </a:r>
            <a:br>
              <a:rPr lang="it-IT" spc="-70" dirty="0">
                <a:cs typeface="Arial"/>
              </a:rPr>
            </a:br>
            <a:endParaRPr lang="it-IT" spc="-70" dirty="0">
              <a:cs typeface="Arial"/>
            </a:endParaRPr>
          </a:p>
          <a:p>
            <a:pPr marL="355600" marR="25400" indent="-342900">
              <a:lnSpc>
                <a:spcPct val="100000"/>
              </a:lnSpc>
              <a:spcBef>
                <a:spcPts val="5"/>
              </a:spcBef>
              <a:tabLst>
                <a:tab pos="160020" algn="l"/>
              </a:tabLst>
            </a:pPr>
            <a:r>
              <a:rPr lang="it-IT" b="1" spc="-70" dirty="0">
                <a:cs typeface="Arial"/>
              </a:rPr>
              <a:t>Disponibilità: </a:t>
            </a:r>
            <a:r>
              <a:rPr lang="it-IT" spc="-70" dirty="0">
                <a:cs typeface="Arial"/>
              </a:rPr>
              <a:t>la percentuale di tempo in cui il sistema può essere utilizzato per compiere normali attività</a:t>
            </a:r>
            <a:br>
              <a:rPr lang="it-IT" spc="-70" dirty="0">
                <a:cs typeface="Arial"/>
              </a:rPr>
            </a:br>
            <a:endParaRPr lang="it-IT" spc="-70" dirty="0">
              <a:cs typeface="Arial"/>
            </a:endParaRPr>
          </a:p>
          <a:p>
            <a:pPr marL="355600" marR="25400" indent="-342900">
              <a:lnSpc>
                <a:spcPct val="100000"/>
              </a:lnSpc>
              <a:spcBef>
                <a:spcPts val="5"/>
              </a:spcBef>
              <a:tabLst>
                <a:tab pos="160020" algn="l"/>
              </a:tabLst>
            </a:pPr>
            <a:r>
              <a:rPr lang="it-IT" b="1" spc="-70" dirty="0">
                <a:cs typeface="Arial"/>
              </a:rPr>
              <a:t>Tolleranza ai fault: </a:t>
            </a:r>
            <a:r>
              <a:rPr lang="it-IT" spc="-70" dirty="0">
                <a:cs typeface="Arial"/>
              </a:rPr>
              <a:t>la capacità di operare sotto condizioni di errore</a:t>
            </a:r>
            <a:br>
              <a:rPr lang="it-IT" spc="-70" dirty="0">
                <a:cs typeface="Arial"/>
              </a:rPr>
            </a:br>
            <a:endParaRPr lang="it-IT" spc="-70" dirty="0">
              <a:cs typeface="Arial"/>
            </a:endParaRPr>
          </a:p>
          <a:p>
            <a:pPr marL="355600" marR="25400" indent="-342900">
              <a:lnSpc>
                <a:spcPct val="100000"/>
              </a:lnSpc>
              <a:spcBef>
                <a:spcPts val="5"/>
              </a:spcBef>
              <a:tabLst>
                <a:tab pos="160020" algn="l"/>
              </a:tabLst>
            </a:pPr>
            <a:r>
              <a:rPr lang="it-IT" b="1" spc="-70" dirty="0">
                <a:cs typeface="Arial"/>
              </a:rPr>
              <a:t>Sicurezza: </a:t>
            </a:r>
            <a:r>
              <a:rPr lang="it-IT" spc="-70" dirty="0">
                <a:cs typeface="Arial"/>
              </a:rPr>
              <a:t>la capacità di resistere ad attacchi di malintenzionati</a:t>
            </a:r>
            <a:br>
              <a:rPr lang="it-IT" spc="-70" dirty="0">
                <a:cs typeface="Arial"/>
              </a:rPr>
            </a:br>
            <a:endParaRPr lang="it-IT" spc="-70" dirty="0">
              <a:cs typeface="Arial"/>
            </a:endParaRPr>
          </a:p>
          <a:p>
            <a:pPr marL="355600" marR="25400" indent="-342900">
              <a:lnSpc>
                <a:spcPct val="100000"/>
              </a:lnSpc>
              <a:spcBef>
                <a:spcPts val="5"/>
              </a:spcBef>
              <a:tabLst>
                <a:tab pos="160020" algn="l"/>
              </a:tabLst>
            </a:pPr>
            <a:r>
              <a:rPr lang="it-IT" b="1" spc="-70" dirty="0">
                <a:cs typeface="Arial"/>
              </a:rPr>
              <a:t>Fidatezza: </a:t>
            </a:r>
            <a:r>
              <a:rPr lang="it-IT" spc="-70" dirty="0">
                <a:cs typeface="Arial"/>
              </a:rPr>
              <a:t>la capacità di evitare, in caso di errori e fallimenti, perdite di vite umane</a:t>
            </a:r>
            <a:endParaRPr lang="it-IT" b="1" dirty="0">
              <a:cs typeface="Arial"/>
            </a:endParaRPr>
          </a:p>
          <a:p>
            <a:pPr marL="0" indent="0">
              <a:buNone/>
            </a:pP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47565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a:t>
            </a:r>
            <a:r>
              <a:rPr lang="en-US" dirty="0" err="1"/>
              <a:t>criteri</a:t>
            </a:r>
            <a:r>
              <a:rPr lang="en-US" dirty="0"/>
              <a:t> di </a:t>
            </a:r>
            <a:r>
              <a:rPr lang="en-US" dirty="0" err="1"/>
              <a:t>Affidabilità</a:t>
            </a:r>
            <a:r>
              <a:rPr lang="en-US" dirty="0"/>
              <a:t>:</a:t>
            </a:r>
          </a:p>
        </p:txBody>
      </p:sp>
      <p:sp>
        <p:nvSpPr>
          <p:cNvPr id="14" name="Segnaposto contenuto 13"/>
          <p:cNvSpPr>
            <a:spLocks noGrp="1"/>
          </p:cNvSpPr>
          <p:nvPr>
            <p:ph idx="1"/>
          </p:nvPr>
        </p:nvSpPr>
        <p:spPr>
          <a:xfrm>
            <a:off x="905611" y="1647676"/>
            <a:ext cx="10157354" cy="4763800"/>
          </a:xfrm>
        </p:spPr>
        <p:txBody>
          <a:bodyPr rtlCol="0">
            <a:normAutofit fontScale="92500" lnSpcReduction="10000"/>
          </a:bodyPr>
          <a:lstStyle/>
          <a:p>
            <a:pPr>
              <a:lnSpc>
                <a:spcPct val="100000"/>
              </a:lnSpc>
              <a:spcBef>
                <a:spcPts val="95"/>
              </a:spcBef>
            </a:pPr>
            <a:r>
              <a:rPr lang="it-IT" b="1" spc="-170" dirty="0">
                <a:cs typeface="Arial"/>
              </a:rPr>
              <a:t>Robustezza</a:t>
            </a:r>
            <a:r>
              <a:rPr lang="it-IT" spc="-75" dirty="0">
                <a:cs typeface="Arial"/>
              </a:rPr>
              <a:t>: eventuali input non validi immessi dall’utente saranno segnalati attraverso messaggi di errore. Se richiede un costo eccessivo possono essere validati un minor numero di input</a:t>
            </a:r>
            <a:br>
              <a:rPr lang="it-IT" spc="-75" dirty="0">
                <a:cs typeface="Arial"/>
              </a:rPr>
            </a:br>
            <a:endParaRPr lang="it-IT" spc="-75" dirty="0">
              <a:cs typeface="Arial"/>
            </a:endParaRPr>
          </a:p>
          <a:p>
            <a:pPr>
              <a:lnSpc>
                <a:spcPct val="100000"/>
              </a:lnSpc>
              <a:spcBef>
                <a:spcPts val="95"/>
              </a:spcBef>
            </a:pPr>
            <a:r>
              <a:rPr lang="it-IT" b="1" spc="-75" dirty="0">
                <a:cs typeface="Arial"/>
              </a:rPr>
              <a:t>Affidabilità</a:t>
            </a:r>
            <a:r>
              <a:rPr lang="it-IT" spc="-75" dirty="0">
                <a:cs typeface="Arial"/>
              </a:rPr>
              <a:t>: le informazioni mostrate sono veritiere perché certificate dall’ufficio tirocini. Non è possibile gestire dati che non rappresentano la realtà dei fatti e, se richiede un costo eccessivo, il controllo può essere fatto in maniera meno efficiente</a:t>
            </a:r>
            <a:br>
              <a:rPr lang="it-IT" spc="-75" dirty="0">
                <a:cs typeface="Arial"/>
              </a:rPr>
            </a:br>
            <a:endParaRPr lang="it-IT" spc="-75" dirty="0">
              <a:cs typeface="Arial"/>
            </a:endParaRPr>
          </a:p>
          <a:p>
            <a:pPr>
              <a:lnSpc>
                <a:spcPct val="100000"/>
              </a:lnSpc>
              <a:spcBef>
                <a:spcPts val="95"/>
              </a:spcBef>
            </a:pPr>
            <a:r>
              <a:rPr lang="it-IT" b="1" spc="-75" dirty="0">
                <a:cs typeface="Arial"/>
              </a:rPr>
              <a:t>Tolleranza ai fault: </a:t>
            </a:r>
            <a:r>
              <a:rPr lang="it-IT" spc="-75" dirty="0">
                <a:cs typeface="Arial"/>
              </a:rPr>
              <a:t>la consistenza del Database è un obiettivo fondamentale quindi se il sistema fallisce in caso di sovraccarico del DB, è previsto un backup per il recupero dei dati</a:t>
            </a:r>
            <a:br>
              <a:rPr lang="it-IT" spc="-75" dirty="0">
                <a:cs typeface="Arial"/>
              </a:rPr>
            </a:br>
            <a:endParaRPr lang="it-IT" spc="-75" dirty="0">
              <a:cs typeface="Arial"/>
            </a:endParaRPr>
          </a:p>
          <a:p>
            <a:pPr>
              <a:lnSpc>
                <a:spcPct val="100000"/>
              </a:lnSpc>
              <a:spcBef>
                <a:spcPts val="95"/>
              </a:spcBef>
            </a:pPr>
            <a:r>
              <a:rPr lang="it-IT" b="1" spc="-75" dirty="0">
                <a:cs typeface="Arial"/>
              </a:rPr>
              <a:t>Sicurezza: </a:t>
            </a:r>
            <a:r>
              <a:rPr lang="it-IT" spc="-75" dirty="0">
                <a:cs typeface="Arial"/>
              </a:rPr>
              <a:t>i dati all’interno del sistema sono sensibili e privati quindi è previsto l’accesso solo con autenticazione</a:t>
            </a:r>
            <a:endParaRPr lang="it-IT" b="1" dirty="0">
              <a:cs typeface="Arial"/>
            </a:endParaRPr>
          </a:p>
          <a:p>
            <a:pPr marL="0" indent="0">
              <a:buNone/>
            </a:pP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4426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Criteri</a:t>
            </a:r>
            <a:r>
              <a:rPr lang="en-US" dirty="0"/>
              <a:t> di </a:t>
            </a:r>
            <a:r>
              <a:rPr lang="en-US" dirty="0" err="1"/>
              <a:t>Costi</a:t>
            </a:r>
            <a:r>
              <a:rPr lang="en-US" dirty="0"/>
              <a:t>:</a:t>
            </a:r>
          </a:p>
        </p:txBody>
      </p:sp>
      <p:sp>
        <p:nvSpPr>
          <p:cNvPr id="14" name="Segnaposto contenuto 13"/>
          <p:cNvSpPr>
            <a:spLocks noGrp="1"/>
          </p:cNvSpPr>
          <p:nvPr>
            <p:ph idx="1"/>
          </p:nvPr>
        </p:nvSpPr>
        <p:spPr>
          <a:xfrm>
            <a:off x="905611" y="1647676"/>
            <a:ext cx="10157354" cy="4763800"/>
          </a:xfrm>
        </p:spPr>
        <p:txBody>
          <a:bodyPr rtlCol="0">
            <a:normAutofit lnSpcReduction="10000"/>
          </a:bodyPr>
          <a:lstStyle/>
          <a:p>
            <a:pPr marL="0" indent="0">
              <a:lnSpc>
                <a:spcPct val="100000"/>
              </a:lnSpc>
              <a:spcBef>
                <a:spcPts val="95"/>
              </a:spcBef>
              <a:buNone/>
            </a:pPr>
            <a:r>
              <a:rPr lang="it-IT" dirty="0">
                <a:cs typeface="Arial"/>
              </a:rPr>
              <a:t>Includono </a:t>
            </a:r>
            <a:r>
              <a:rPr lang="it-IT" spc="-5" dirty="0">
                <a:cs typeface="Arial"/>
              </a:rPr>
              <a:t>i costi per sviluppare il sistema, per metterlo in funzione e per amministrarlo:</a:t>
            </a:r>
            <a:endParaRPr lang="it-IT" spc="-5" dirty="0">
              <a:cs typeface="Times New Roman"/>
            </a:endParaRPr>
          </a:p>
          <a:p>
            <a:pPr marL="0" indent="0">
              <a:lnSpc>
                <a:spcPct val="100000"/>
              </a:lnSpc>
              <a:spcBef>
                <a:spcPts val="95"/>
              </a:spcBef>
              <a:buNone/>
            </a:pPr>
            <a:endParaRPr lang="it-IT" spc="-5" dirty="0">
              <a:cs typeface="Times New Roman"/>
            </a:endParaRPr>
          </a:p>
          <a:p>
            <a:pPr>
              <a:lnSpc>
                <a:spcPct val="100000"/>
              </a:lnSpc>
              <a:spcBef>
                <a:spcPts val="95"/>
              </a:spcBef>
            </a:pPr>
            <a:r>
              <a:rPr lang="it-IT" spc="-5" dirty="0">
                <a:cs typeface="Times New Roman"/>
              </a:rPr>
              <a:t>Costi per lo sviluppo del sistema iniziale</a:t>
            </a:r>
          </a:p>
          <a:p>
            <a:pPr>
              <a:lnSpc>
                <a:spcPct val="100000"/>
              </a:lnSpc>
              <a:spcBef>
                <a:spcPts val="95"/>
              </a:spcBef>
            </a:pPr>
            <a:r>
              <a:rPr lang="it-IT" spc="-5" dirty="0">
                <a:cs typeface="Times New Roman"/>
              </a:rPr>
              <a:t>Costi per l’installazione del sistema e training degli utenti</a:t>
            </a:r>
          </a:p>
          <a:p>
            <a:pPr>
              <a:lnSpc>
                <a:spcPct val="100000"/>
              </a:lnSpc>
              <a:spcBef>
                <a:spcPts val="95"/>
              </a:spcBef>
            </a:pPr>
            <a:r>
              <a:rPr lang="it-IT" spc="-5" dirty="0">
                <a:cs typeface="Times New Roman"/>
              </a:rPr>
              <a:t>Costi per convertire i dati del sistema precedente. Questo criterio viene applicato quando nei requisiti è richiesta la compatibilità con il sistema precedente</a:t>
            </a:r>
          </a:p>
          <a:p>
            <a:pPr>
              <a:lnSpc>
                <a:spcPct val="100000"/>
              </a:lnSpc>
              <a:spcBef>
                <a:spcPts val="95"/>
              </a:spcBef>
            </a:pPr>
            <a:r>
              <a:rPr lang="it-IT" spc="-5" dirty="0">
                <a:cs typeface="Times New Roman"/>
              </a:rPr>
              <a:t>Costi di manutenzione per correggere eventuali errori </a:t>
            </a:r>
            <a:r>
              <a:rPr lang="it-IT" spc="-5" dirty="0" err="1">
                <a:cs typeface="Times New Roman"/>
              </a:rPr>
              <a:t>sw</a:t>
            </a:r>
            <a:r>
              <a:rPr lang="it-IT" spc="-5" dirty="0">
                <a:cs typeface="Times New Roman"/>
              </a:rPr>
              <a:t> e </a:t>
            </a:r>
            <a:r>
              <a:rPr lang="it-IT" spc="-5" dirty="0" err="1">
                <a:cs typeface="Times New Roman"/>
              </a:rPr>
              <a:t>hw</a:t>
            </a:r>
            <a:endParaRPr lang="it-IT" spc="-5" dirty="0">
              <a:cs typeface="Times New Roman"/>
            </a:endParaRPr>
          </a:p>
          <a:p>
            <a:pPr>
              <a:lnSpc>
                <a:spcPct val="100000"/>
              </a:lnSpc>
              <a:spcBef>
                <a:spcPts val="95"/>
              </a:spcBef>
            </a:pPr>
            <a:r>
              <a:rPr lang="it-IT" spc="-5" dirty="0">
                <a:cs typeface="Times New Roman"/>
              </a:rPr>
              <a:t>Costi di amministrazione per amministrare il sistema</a:t>
            </a:r>
          </a:p>
          <a:p>
            <a:pPr>
              <a:lnSpc>
                <a:spcPct val="100000"/>
              </a:lnSpc>
              <a:spcBef>
                <a:spcPts val="95"/>
              </a:spcBef>
            </a:pPr>
            <a:r>
              <a:rPr lang="it-IT" spc="-5" dirty="0">
                <a:cs typeface="Times New Roman"/>
              </a:rPr>
              <a:t>Costi di compatibilità per assicurare la compatibilità con un la versione precedente del sistema oppure per transitare verso il nuovo sistema</a:t>
            </a:r>
            <a:endParaRPr lang="it-IT" dirty="0">
              <a:cs typeface="Arial"/>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200435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dirty="0"/>
              <a:t>Problematiche del sistema corrente</a:t>
            </a:r>
            <a:endParaRPr lang="en-US" dirty="0"/>
          </a:p>
        </p:txBody>
      </p:sp>
      <p:sp>
        <p:nvSpPr>
          <p:cNvPr id="5" name="Segnaposto contenuto 4"/>
          <p:cNvSpPr>
            <a:spLocks noGrp="1"/>
          </p:cNvSpPr>
          <p:nvPr>
            <p:ph sz="half" idx="1"/>
          </p:nvPr>
        </p:nvSpPr>
        <p:spPr>
          <a:xfrm>
            <a:off x="1117308" y="1701800"/>
            <a:ext cx="10377703" cy="4470400"/>
          </a:xfrm>
        </p:spPr>
        <p:txBody>
          <a:bodyPr rtlCol="0">
            <a:normAutofit lnSpcReduction="10000"/>
          </a:bodyPr>
          <a:lstStyle/>
          <a:p>
            <a:pPr rtl="0"/>
            <a:r>
              <a:rPr lang="it-IT" dirty="0"/>
              <a:t>Il tempo che intercorre dalla richiesta all’inizio dell’attività di tirocinio per uno studente è eccessivamente lungo</a:t>
            </a:r>
            <a:endParaRPr lang="it" dirty="0"/>
          </a:p>
          <a:p>
            <a:pPr rtl="0"/>
            <a:r>
              <a:rPr lang="it" dirty="0"/>
              <a:t>Gli studenti sono obbligati a</a:t>
            </a:r>
            <a:r>
              <a:rPr lang="it-IT" dirty="0"/>
              <a:t>d un continuo via vai tra azienda ed ufficio tirocini per completare l’iter burocratico</a:t>
            </a:r>
            <a:endParaRPr lang="it" dirty="0"/>
          </a:p>
          <a:p>
            <a:pPr rtl="0"/>
            <a:r>
              <a:rPr lang="it" dirty="0"/>
              <a:t>La procedura per convenzionare una nuova azienda </a:t>
            </a:r>
            <a:r>
              <a:rPr lang="it-IT" dirty="0"/>
              <a:t>può richiedere anche mesi</a:t>
            </a:r>
          </a:p>
          <a:p>
            <a:pPr rtl="0"/>
            <a:r>
              <a:rPr lang="it-IT" dirty="0"/>
              <a:t>Gli studenti devono rispettare determinati giorni ed orari per consegnare i vari documenti</a:t>
            </a:r>
          </a:p>
          <a:p>
            <a:pPr rtl="0"/>
            <a:r>
              <a:rPr lang="it-IT" dirty="0"/>
              <a:t>Risulta difficile, soprattutto ai Tutor ed agli impiegati dell’ufficio tirocini, tener sotto controllo le richieste pervenute</a:t>
            </a:r>
            <a:endParaRPr lang="en-US" dirty="0"/>
          </a:p>
        </p:txBody>
      </p:sp>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a:t>
            </a:r>
            <a:r>
              <a:rPr lang="en-US" dirty="0" err="1"/>
              <a:t>criteri</a:t>
            </a:r>
            <a:r>
              <a:rPr lang="en-US" dirty="0"/>
              <a:t> di </a:t>
            </a:r>
            <a:r>
              <a:rPr lang="en-US" dirty="0" err="1"/>
              <a:t>Costi</a:t>
            </a:r>
            <a:r>
              <a:rPr lang="en-US" dirty="0"/>
              <a:t>:</a:t>
            </a:r>
          </a:p>
        </p:txBody>
      </p:sp>
      <p:sp>
        <p:nvSpPr>
          <p:cNvPr id="14" name="Segnaposto contenuto 13"/>
          <p:cNvSpPr>
            <a:spLocks noGrp="1"/>
          </p:cNvSpPr>
          <p:nvPr>
            <p:ph idx="1"/>
          </p:nvPr>
        </p:nvSpPr>
        <p:spPr>
          <a:xfrm>
            <a:off x="905611" y="1647676"/>
            <a:ext cx="10157354" cy="4763800"/>
          </a:xfrm>
        </p:spPr>
        <p:txBody>
          <a:bodyPr rtlCol="0">
            <a:normAutofit/>
          </a:bodyPr>
          <a:lstStyle/>
          <a:p>
            <a:pPr>
              <a:lnSpc>
                <a:spcPct val="100000"/>
              </a:lnSpc>
              <a:spcBef>
                <a:spcPts val="95"/>
              </a:spcBef>
            </a:pPr>
            <a:r>
              <a:rPr lang="it-IT" b="1" spc="-170" dirty="0">
                <a:cs typeface="Arial"/>
              </a:rPr>
              <a:t>Costi di sviluppo: </a:t>
            </a:r>
            <a:r>
              <a:rPr lang="it-IT" spc="-170" dirty="0">
                <a:cs typeface="Arial"/>
              </a:rPr>
              <a:t>è stimato un costo complessivo di 450 ore lavorative (man/power), 75 ore per componente del team ed il budget non può essere superato</a:t>
            </a:r>
          </a:p>
          <a:p>
            <a:pPr marL="0" indent="0">
              <a:lnSpc>
                <a:spcPct val="100000"/>
              </a:lnSpc>
              <a:spcBef>
                <a:spcPts val="95"/>
              </a:spcBef>
              <a:buNone/>
            </a:pPr>
            <a:endParaRPr lang="it-IT" spc="-170" dirty="0">
              <a:cs typeface="Arial"/>
            </a:endParaRPr>
          </a:p>
          <a:p>
            <a:pPr>
              <a:lnSpc>
                <a:spcPct val="100000"/>
              </a:lnSpc>
              <a:spcBef>
                <a:spcPts val="95"/>
              </a:spcBef>
            </a:pPr>
            <a:r>
              <a:rPr lang="it-IT" b="1" spc="-170" dirty="0">
                <a:cs typeface="Arial"/>
              </a:rPr>
              <a:t>Costi di installazione: </a:t>
            </a:r>
            <a:r>
              <a:rPr lang="it-IT" spc="-170" dirty="0">
                <a:cs typeface="Arial"/>
              </a:rPr>
              <a:t>è stimato un costo pari a 0, dato che sarà utilizzato software open source</a:t>
            </a:r>
          </a:p>
          <a:p>
            <a:pPr>
              <a:lnSpc>
                <a:spcPct val="100000"/>
              </a:lnSpc>
              <a:spcBef>
                <a:spcPts val="95"/>
              </a:spcBef>
            </a:pPr>
            <a:endParaRPr lang="it-IT" b="1" spc="-75" dirty="0">
              <a:cs typeface="Arial"/>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44024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Criteri</a:t>
            </a:r>
            <a:r>
              <a:rPr lang="en-US" dirty="0"/>
              <a:t> di </a:t>
            </a:r>
            <a:r>
              <a:rPr lang="en-US" dirty="0" err="1"/>
              <a:t>Manutenzione</a:t>
            </a:r>
            <a:r>
              <a:rPr lang="en-US" dirty="0"/>
              <a:t>:</a:t>
            </a:r>
          </a:p>
        </p:txBody>
      </p:sp>
      <p:sp>
        <p:nvSpPr>
          <p:cNvPr id="14" name="Segnaposto contenuto 13"/>
          <p:cNvSpPr>
            <a:spLocks noGrp="1"/>
          </p:cNvSpPr>
          <p:nvPr>
            <p:ph idx="1"/>
          </p:nvPr>
        </p:nvSpPr>
        <p:spPr>
          <a:xfrm>
            <a:off x="905611" y="1647676"/>
            <a:ext cx="10157354" cy="4763800"/>
          </a:xfrm>
        </p:spPr>
        <p:txBody>
          <a:bodyPr rtlCol="0">
            <a:normAutofit fontScale="92500" lnSpcReduction="10000"/>
          </a:bodyPr>
          <a:lstStyle/>
          <a:p>
            <a:pPr marL="0" indent="0">
              <a:lnSpc>
                <a:spcPct val="100000"/>
              </a:lnSpc>
              <a:spcBef>
                <a:spcPts val="95"/>
              </a:spcBef>
              <a:buNone/>
            </a:pPr>
            <a:r>
              <a:rPr lang="it-IT" dirty="0">
                <a:cs typeface="Arial"/>
              </a:rPr>
              <a:t>Includono gli sforzi per effettuare la manutenzione del sistema</a:t>
            </a:r>
            <a:r>
              <a:rPr lang="it-IT" spc="-5" dirty="0">
                <a:cs typeface="Arial"/>
              </a:rPr>
              <a:t>:</a:t>
            </a:r>
            <a:endParaRPr lang="it-IT" spc="-5" dirty="0">
              <a:cs typeface="Times New Roman"/>
            </a:endParaRPr>
          </a:p>
          <a:p>
            <a:pPr marL="0" indent="0">
              <a:lnSpc>
                <a:spcPct val="100000"/>
              </a:lnSpc>
              <a:spcBef>
                <a:spcPts val="95"/>
              </a:spcBef>
              <a:buNone/>
            </a:pPr>
            <a:endParaRPr lang="it-IT" spc="-5" dirty="0">
              <a:cs typeface="Times New Roman"/>
            </a:endParaRPr>
          </a:p>
          <a:p>
            <a:pPr>
              <a:lnSpc>
                <a:spcPct val="100000"/>
              </a:lnSpc>
              <a:spcBef>
                <a:spcPts val="95"/>
              </a:spcBef>
            </a:pPr>
            <a:r>
              <a:rPr lang="it-IT" b="1" dirty="0">
                <a:cs typeface="Arial"/>
              </a:rPr>
              <a:t>Estendibilità</a:t>
            </a:r>
            <a:r>
              <a:rPr lang="it-IT" dirty="0">
                <a:cs typeface="Arial"/>
              </a:rPr>
              <a:t>: per estendere il sistema realizzato in altri contesti, aggiungendo nuove classi e funzionalità al sistema</a:t>
            </a:r>
            <a:br>
              <a:rPr lang="it-IT" dirty="0">
                <a:cs typeface="Arial"/>
              </a:rPr>
            </a:br>
            <a:endParaRPr lang="it-IT" dirty="0">
              <a:cs typeface="Arial"/>
            </a:endParaRPr>
          </a:p>
          <a:p>
            <a:pPr>
              <a:lnSpc>
                <a:spcPct val="100000"/>
              </a:lnSpc>
              <a:spcBef>
                <a:spcPts val="95"/>
              </a:spcBef>
            </a:pPr>
            <a:r>
              <a:rPr lang="it-IT" b="1" dirty="0">
                <a:cs typeface="Arial"/>
              </a:rPr>
              <a:t>Modificabilità: </a:t>
            </a:r>
            <a:r>
              <a:rPr lang="it-IT" dirty="0">
                <a:cs typeface="Arial"/>
              </a:rPr>
              <a:t>per modificare il sistema per risolvere errori e malfunzionamenti e per cambiare le funzionalità del sistema</a:t>
            </a:r>
            <a:br>
              <a:rPr lang="it-IT" dirty="0">
                <a:cs typeface="Arial"/>
              </a:rPr>
            </a:br>
            <a:endParaRPr lang="it-IT" dirty="0">
              <a:cs typeface="Arial"/>
            </a:endParaRPr>
          </a:p>
          <a:p>
            <a:pPr>
              <a:lnSpc>
                <a:spcPct val="100000"/>
              </a:lnSpc>
              <a:spcBef>
                <a:spcPts val="95"/>
              </a:spcBef>
            </a:pPr>
            <a:r>
              <a:rPr lang="it-IT" b="1" dirty="0">
                <a:cs typeface="Arial"/>
              </a:rPr>
              <a:t>Adattabilità</a:t>
            </a:r>
            <a:r>
              <a:rPr lang="it-IT" dirty="0">
                <a:cs typeface="Arial"/>
              </a:rPr>
              <a:t>: per trasportare il sistema in diversi domini di applicazione</a:t>
            </a:r>
            <a:br>
              <a:rPr lang="it-IT" dirty="0">
                <a:cs typeface="Arial"/>
              </a:rPr>
            </a:br>
            <a:endParaRPr lang="it-IT" dirty="0">
              <a:cs typeface="Arial"/>
            </a:endParaRPr>
          </a:p>
          <a:p>
            <a:pPr>
              <a:lnSpc>
                <a:spcPct val="100000"/>
              </a:lnSpc>
              <a:spcBef>
                <a:spcPts val="95"/>
              </a:spcBef>
            </a:pPr>
            <a:r>
              <a:rPr lang="it-IT" b="1" dirty="0">
                <a:cs typeface="Arial"/>
              </a:rPr>
              <a:t>Portabilità: </a:t>
            </a:r>
            <a:r>
              <a:rPr lang="it-IT" dirty="0">
                <a:cs typeface="Arial"/>
              </a:rPr>
              <a:t>per portare un sistema su diverse piattaforme</a:t>
            </a:r>
            <a:br>
              <a:rPr lang="it-IT" dirty="0">
                <a:cs typeface="Arial"/>
              </a:rPr>
            </a:br>
            <a:endParaRPr lang="it-IT" dirty="0">
              <a:cs typeface="Arial"/>
            </a:endParaRPr>
          </a:p>
          <a:p>
            <a:pPr>
              <a:lnSpc>
                <a:spcPct val="100000"/>
              </a:lnSpc>
              <a:spcBef>
                <a:spcPts val="95"/>
              </a:spcBef>
            </a:pPr>
            <a:r>
              <a:rPr lang="it-IT" b="1" dirty="0">
                <a:cs typeface="Arial"/>
              </a:rPr>
              <a:t>Leggibilità: </a:t>
            </a:r>
            <a:r>
              <a:rPr lang="it-IT" dirty="0">
                <a:cs typeface="Arial"/>
              </a:rPr>
              <a:t>per leggere il codice che implementa il sistema</a:t>
            </a:r>
            <a:br>
              <a:rPr lang="it-IT" dirty="0">
                <a:cs typeface="Arial"/>
              </a:rPr>
            </a:br>
            <a:endParaRPr lang="it-IT" dirty="0">
              <a:cs typeface="Arial"/>
            </a:endParaRPr>
          </a:p>
          <a:p>
            <a:pPr>
              <a:lnSpc>
                <a:spcPct val="100000"/>
              </a:lnSpc>
              <a:spcBef>
                <a:spcPts val="95"/>
              </a:spcBef>
            </a:pPr>
            <a:r>
              <a:rPr lang="it-IT" b="1" dirty="0">
                <a:cs typeface="Arial"/>
              </a:rPr>
              <a:t>Tracciabilità dei requisiti: </a:t>
            </a:r>
            <a:r>
              <a:rPr lang="it-IT" dirty="0">
                <a:cs typeface="Arial"/>
              </a:rPr>
              <a:t>per mappare nel codice i requisiti specifici</a:t>
            </a: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62123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a:t>
            </a:r>
            <a:r>
              <a:rPr lang="en-US" dirty="0" err="1"/>
              <a:t>criteri</a:t>
            </a:r>
            <a:r>
              <a:rPr lang="en-US" dirty="0"/>
              <a:t> di </a:t>
            </a:r>
            <a:r>
              <a:rPr lang="en-US" dirty="0" err="1"/>
              <a:t>Manutenibilità</a:t>
            </a:r>
            <a:r>
              <a:rPr lang="en-US" dirty="0"/>
              <a:t>:</a:t>
            </a:r>
          </a:p>
        </p:txBody>
      </p:sp>
      <p:sp>
        <p:nvSpPr>
          <p:cNvPr id="14" name="Segnaposto contenuto 13"/>
          <p:cNvSpPr>
            <a:spLocks noGrp="1"/>
          </p:cNvSpPr>
          <p:nvPr>
            <p:ph idx="1"/>
          </p:nvPr>
        </p:nvSpPr>
        <p:spPr>
          <a:xfrm>
            <a:off x="905610" y="1628800"/>
            <a:ext cx="10589401" cy="4763800"/>
          </a:xfrm>
        </p:spPr>
        <p:txBody>
          <a:bodyPr rtlCol="0">
            <a:normAutofit fontScale="92500"/>
          </a:bodyPr>
          <a:lstStyle/>
          <a:p>
            <a:pPr>
              <a:lnSpc>
                <a:spcPct val="100000"/>
              </a:lnSpc>
              <a:spcBef>
                <a:spcPts val="95"/>
              </a:spcBef>
            </a:pPr>
            <a:r>
              <a:rPr lang="it-IT" b="1" spc="-170" dirty="0">
                <a:cs typeface="Arial"/>
              </a:rPr>
              <a:t>Estendibilità: </a:t>
            </a:r>
            <a:r>
              <a:rPr lang="it-IT" spc="-170" dirty="0">
                <a:cs typeface="Arial"/>
              </a:rPr>
              <a:t>il sistema può essere esteso anche ad altri dipartimenti o ad altre università, senza effettuare modifiche  consistenti, ma limitandosi a modificare i dati su cui lavora</a:t>
            </a:r>
          </a:p>
          <a:p>
            <a:pPr>
              <a:lnSpc>
                <a:spcPct val="100000"/>
              </a:lnSpc>
              <a:spcBef>
                <a:spcPts val="95"/>
              </a:spcBef>
            </a:pPr>
            <a:endParaRPr lang="it-IT" spc="-170" dirty="0">
              <a:cs typeface="Arial"/>
            </a:endParaRPr>
          </a:p>
          <a:p>
            <a:pPr>
              <a:lnSpc>
                <a:spcPct val="100000"/>
              </a:lnSpc>
              <a:spcBef>
                <a:spcPts val="95"/>
              </a:spcBef>
            </a:pPr>
            <a:r>
              <a:rPr lang="it-IT" b="1" spc="-170" dirty="0">
                <a:cs typeface="Arial"/>
              </a:rPr>
              <a:t>Modificabilità</a:t>
            </a:r>
            <a:r>
              <a:rPr lang="it-IT" spc="-170" dirty="0">
                <a:cs typeface="Arial"/>
              </a:rPr>
              <a:t>: il sistema può essere facilmente modificato in quanto è sviluppato per permettere una facile manutenzione futura</a:t>
            </a:r>
          </a:p>
          <a:p>
            <a:pPr>
              <a:lnSpc>
                <a:spcPct val="100000"/>
              </a:lnSpc>
              <a:spcBef>
                <a:spcPts val="95"/>
              </a:spcBef>
            </a:pPr>
            <a:endParaRPr lang="it-IT" spc="-170" dirty="0">
              <a:cs typeface="Arial"/>
            </a:endParaRPr>
          </a:p>
          <a:p>
            <a:pPr>
              <a:lnSpc>
                <a:spcPct val="100000"/>
              </a:lnSpc>
              <a:spcBef>
                <a:spcPts val="95"/>
              </a:spcBef>
            </a:pPr>
            <a:r>
              <a:rPr lang="it-IT" b="1" spc="-170" dirty="0">
                <a:cs typeface="Arial"/>
              </a:rPr>
              <a:t>Tracciabilità dei requisiti: </a:t>
            </a:r>
            <a:r>
              <a:rPr lang="it-IT" spc="-170" dirty="0">
                <a:cs typeface="Arial"/>
              </a:rPr>
              <a:t>la tracciabilità dei requisiti è garantita attraverso una matrice di tracciabilità, attraverso la quale è possibile retrocedere al requisito associato ad ogni parte del progetto. La tracciabilità è garantita dalla fase di progettazione fino al testing</a:t>
            </a:r>
          </a:p>
          <a:p>
            <a:pPr>
              <a:lnSpc>
                <a:spcPct val="100000"/>
              </a:lnSpc>
              <a:spcBef>
                <a:spcPts val="95"/>
              </a:spcBef>
            </a:pPr>
            <a:endParaRPr lang="it-IT" spc="-170" dirty="0">
              <a:cs typeface="Arial"/>
            </a:endParaRPr>
          </a:p>
          <a:p>
            <a:pPr>
              <a:lnSpc>
                <a:spcPct val="100000"/>
              </a:lnSpc>
              <a:spcBef>
                <a:spcPts val="95"/>
              </a:spcBef>
            </a:pPr>
            <a:r>
              <a:rPr lang="it-IT" b="1" spc="-170" dirty="0">
                <a:cs typeface="Arial"/>
              </a:rPr>
              <a:t>Portabilità</a:t>
            </a:r>
            <a:r>
              <a:rPr lang="it-IT" spc="-170" dirty="0">
                <a:cs typeface="Arial"/>
              </a:rPr>
              <a:t>: il sistema sarà portabile in quanto l’interazione avviene mediante un browser senza interazione con il sistema sottostante, quindi è indipendente dal sistema operativo</a:t>
            </a:r>
          </a:p>
          <a:p>
            <a:pPr>
              <a:lnSpc>
                <a:spcPct val="100000"/>
              </a:lnSpc>
              <a:spcBef>
                <a:spcPts val="95"/>
              </a:spcBef>
            </a:pPr>
            <a:endParaRPr lang="it-IT" spc="-170" dirty="0">
              <a:cs typeface="Arial"/>
            </a:endParaRPr>
          </a:p>
          <a:p>
            <a:pPr>
              <a:lnSpc>
                <a:spcPct val="100000"/>
              </a:lnSpc>
              <a:spcBef>
                <a:spcPts val="95"/>
              </a:spcBef>
            </a:pPr>
            <a:endParaRPr lang="it-IT" spc="-170" dirty="0">
              <a:cs typeface="Arial"/>
            </a:endParaRPr>
          </a:p>
          <a:p>
            <a:pPr>
              <a:lnSpc>
                <a:spcPct val="100000"/>
              </a:lnSpc>
              <a:spcBef>
                <a:spcPts val="95"/>
              </a:spcBef>
            </a:pPr>
            <a:endParaRPr lang="it-IT" b="1" spc="-75" dirty="0">
              <a:cs typeface="Arial"/>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281296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Criteri</a:t>
            </a:r>
            <a:r>
              <a:rPr lang="en-US" dirty="0"/>
              <a:t> di End User:</a:t>
            </a:r>
          </a:p>
        </p:txBody>
      </p:sp>
      <p:sp>
        <p:nvSpPr>
          <p:cNvPr id="14" name="Segnaposto contenuto 13"/>
          <p:cNvSpPr>
            <a:spLocks noGrp="1"/>
          </p:cNvSpPr>
          <p:nvPr>
            <p:ph idx="1"/>
          </p:nvPr>
        </p:nvSpPr>
        <p:spPr>
          <a:xfrm>
            <a:off x="905611" y="1647676"/>
            <a:ext cx="10157354" cy="4763800"/>
          </a:xfrm>
        </p:spPr>
        <p:txBody>
          <a:bodyPr rtlCol="0">
            <a:normAutofit/>
          </a:bodyPr>
          <a:lstStyle/>
          <a:p>
            <a:pPr marL="0" indent="0">
              <a:lnSpc>
                <a:spcPct val="100000"/>
              </a:lnSpc>
              <a:spcBef>
                <a:spcPts val="95"/>
              </a:spcBef>
              <a:buNone/>
            </a:pPr>
            <a:r>
              <a:rPr lang="it-IT" dirty="0">
                <a:cs typeface="Arial"/>
              </a:rPr>
              <a:t>Includono le qualità che sono desiderabili dal punto di vista dell’utente, ma che non sono state coperte dai criteri di performance e di affidabilità</a:t>
            </a:r>
            <a:r>
              <a:rPr lang="it-IT" spc="-5" dirty="0">
                <a:cs typeface="Arial"/>
              </a:rPr>
              <a:t>:</a:t>
            </a:r>
            <a:endParaRPr lang="it-IT" spc="-5" dirty="0">
              <a:cs typeface="Times New Roman"/>
            </a:endParaRPr>
          </a:p>
          <a:p>
            <a:pPr marL="0" indent="0">
              <a:lnSpc>
                <a:spcPct val="100000"/>
              </a:lnSpc>
              <a:spcBef>
                <a:spcPts val="95"/>
              </a:spcBef>
              <a:buNone/>
            </a:pPr>
            <a:endParaRPr lang="it-IT" spc="-5" dirty="0">
              <a:cs typeface="Times New Roman"/>
            </a:endParaRPr>
          </a:p>
          <a:p>
            <a:pPr>
              <a:lnSpc>
                <a:spcPct val="100000"/>
              </a:lnSpc>
              <a:spcBef>
                <a:spcPts val="95"/>
              </a:spcBef>
            </a:pPr>
            <a:r>
              <a:rPr lang="it-IT" b="1" dirty="0">
                <a:cs typeface="Arial"/>
              </a:rPr>
              <a:t>Utilità</a:t>
            </a:r>
            <a:r>
              <a:rPr lang="it-IT" dirty="0">
                <a:cs typeface="Arial"/>
              </a:rPr>
              <a:t>: quanto bene il sistema dovrà supportare il lavoro dell’utente?</a:t>
            </a:r>
          </a:p>
          <a:p>
            <a:pPr>
              <a:lnSpc>
                <a:spcPct val="100000"/>
              </a:lnSpc>
              <a:spcBef>
                <a:spcPts val="95"/>
              </a:spcBef>
            </a:pPr>
            <a:endParaRPr lang="it-IT" dirty="0">
              <a:cs typeface="Arial"/>
            </a:endParaRPr>
          </a:p>
          <a:p>
            <a:pPr>
              <a:lnSpc>
                <a:spcPct val="100000"/>
              </a:lnSpc>
              <a:spcBef>
                <a:spcPts val="95"/>
              </a:spcBef>
            </a:pPr>
            <a:r>
              <a:rPr lang="it-IT" b="1" dirty="0">
                <a:cs typeface="Arial"/>
              </a:rPr>
              <a:t>Usabilità</a:t>
            </a:r>
            <a:r>
              <a:rPr lang="it-IT" dirty="0">
                <a:cs typeface="Arial"/>
              </a:rPr>
              <a:t>: quanto dovrà essere facile per l’utente utilizzare il sistema?</a:t>
            </a: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96747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a:t>
            </a:r>
            <a:r>
              <a:rPr lang="en-US" dirty="0" err="1"/>
              <a:t>criteri</a:t>
            </a:r>
            <a:r>
              <a:rPr lang="en-US" dirty="0"/>
              <a:t> di End User:</a:t>
            </a:r>
          </a:p>
        </p:txBody>
      </p:sp>
      <p:sp>
        <p:nvSpPr>
          <p:cNvPr id="14" name="Segnaposto contenuto 13"/>
          <p:cNvSpPr>
            <a:spLocks noGrp="1"/>
          </p:cNvSpPr>
          <p:nvPr>
            <p:ph idx="1"/>
          </p:nvPr>
        </p:nvSpPr>
        <p:spPr>
          <a:xfrm>
            <a:off x="905611" y="1647676"/>
            <a:ext cx="10157354" cy="4763800"/>
          </a:xfrm>
        </p:spPr>
        <p:txBody>
          <a:bodyPr rtlCol="0">
            <a:normAutofit/>
          </a:bodyPr>
          <a:lstStyle/>
          <a:p>
            <a:pPr>
              <a:lnSpc>
                <a:spcPct val="100000"/>
              </a:lnSpc>
              <a:spcBef>
                <a:spcPts val="95"/>
              </a:spcBef>
            </a:pPr>
            <a:r>
              <a:rPr lang="it-IT" b="1" spc="-170" dirty="0">
                <a:cs typeface="Arial"/>
              </a:rPr>
              <a:t>Utilità</a:t>
            </a:r>
            <a:r>
              <a:rPr lang="it-IT" spc="-170" dirty="0">
                <a:cs typeface="Arial"/>
              </a:rPr>
              <a:t>: il lavoro dell’utente verrà supportato nel miglior modo possibile dal sistema. L’utente potrà compiere le operazioni consentite senza il carico di lavoro che deriva dal eseguire i passaggi manualmente</a:t>
            </a:r>
          </a:p>
          <a:p>
            <a:pPr>
              <a:lnSpc>
                <a:spcPct val="100000"/>
              </a:lnSpc>
              <a:spcBef>
                <a:spcPts val="95"/>
              </a:spcBef>
            </a:pPr>
            <a:endParaRPr lang="it-IT" b="1" spc="-170" dirty="0">
              <a:cs typeface="Arial"/>
            </a:endParaRPr>
          </a:p>
          <a:p>
            <a:pPr>
              <a:lnSpc>
                <a:spcPct val="100000"/>
              </a:lnSpc>
              <a:spcBef>
                <a:spcPts val="95"/>
              </a:spcBef>
            </a:pPr>
            <a:r>
              <a:rPr lang="it-IT" b="1" spc="-170" dirty="0">
                <a:cs typeface="Arial"/>
              </a:rPr>
              <a:t>Usabilità: </a:t>
            </a:r>
            <a:r>
              <a:rPr lang="it-IT" spc="-170" dirty="0">
                <a:cs typeface="Arial"/>
              </a:rPr>
              <a:t>il sistema sarà semplice da apprendere ed intuitivi, senza la necessità di consultare la documentazione associata. Il sistema richiede un basso numero di interazioni con l’utente, senza richiedere particolari conoscenze pregresse. L’intuitività è garantita in quanto il sistema avrà una buona prevedibilità, cioè la risposta del sistema ad un’azione utente sarà corrispondente alle aspettative</a:t>
            </a:r>
            <a:endParaRPr lang="it-IT" spc="-75" dirty="0">
              <a:cs typeface="Arial"/>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16283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Architettura del sistema (1):</a:t>
            </a:r>
            <a:endParaRPr lang="en-US" dirty="0"/>
          </a:p>
        </p:txBody>
      </p:sp>
      <p:sp>
        <p:nvSpPr>
          <p:cNvPr id="14" name="Segnaposto contenuto 13"/>
          <p:cNvSpPr>
            <a:spLocks noGrp="1"/>
          </p:cNvSpPr>
          <p:nvPr>
            <p:ph idx="1"/>
          </p:nvPr>
        </p:nvSpPr>
        <p:spPr>
          <a:xfrm>
            <a:off x="905611" y="1647676"/>
            <a:ext cx="10157354" cy="4470400"/>
          </a:xfrm>
        </p:spPr>
        <p:txBody>
          <a:bodyPr rtlCol="0"/>
          <a:lstStyle/>
          <a:p>
            <a:pPr marL="0" indent="0" rtl="0">
              <a:buNone/>
            </a:pPr>
            <a:r>
              <a:rPr lang="en-US" dirty="0"/>
              <a:t>Per </a:t>
            </a:r>
            <a:r>
              <a:rPr lang="en-US" dirty="0" err="1"/>
              <a:t>il</a:t>
            </a:r>
            <a:r>
              <a:rPr lang="en-US" dirty="0"/>
              <a:t> </a:t>
            </a:r>
            <a:r>
              <a:rPr lang="en-US" dirty="0" err="1"/>
              <a:t>sistema</a:t>
            </a:r>
            <a:r>
              <a:rPr lang="en-US" dirty="0"/>
              <a:t> è </a:t>
            </a:r>
            <a:r>
              <a:rPr lang="en-US" dirty="0" err="1"/>
              <a:t>stata</a:t>
            </a:r>
            <a:r>
              <a:rPr lang="en-US" dirty="0"/>
              <a:t> </a:t>
            </a:r>
            <a:r>
              <a:rPr lang="en-US" dirty="0" err="1"/>
              <a:t>scelta</a:t>
            </a:r>
            <a:r>
              <a:rPr lang="en-US" dirty="0"/>
              <a:t> una </a:t>
            </a:r>
            <a:r>
              <a:rPr lang="en-US" dirty="0" err="1"/>
              <a:t>architettura</a:t>
            </a:r>
            <a:r>
              <a:rPr lang="en-US" dirty="0"/>
              <a:t> Three-Tier, </a:t>
            </a:r>
            <a:r>
              <a:rPr lang="en-US" dirty="0" err="1"/>
              <a:t>cioè</a:t>
            </a:r>
            <a:r>
              <a:rPr lang="en-US" dirty="0"/>
              <a:t> </a:t>
            </a:r>
            <a:r>
              <a:rPr lang="en-US" dirty="0" err="1"/>
              <a:t>l’architettura</a:t>
            </a:r>
            <a:r>
              <a:rPr lang="en-US" dirty="0"/>
              <a:t> Model View Controller </a:t>
            </a:r>
            <a:r>
              <a:rPr lang="en-US" dirty="0" err="1"/>
              <a:t>meglio</a:t>
            </a:r>
            <a:r>
              <a:rPr lang="en-US" dirty="0"/>
              <a:t> nota come MVC, in cui ci </a:t>
            </a:r>
            <a:r>
              <a:rPr lang="en-US" dirty="0" err="1"/>
              <a:t>sono</a:t>
            </a:r>
            <a:r>
              <a:rPr lang="en-US" dirty="0"/>
              <a:t> 3 strati: </a:t>
            </a:r>
          </a:p>
          <a:p>
            <a:r>
              <a:rPr lang="en-US" b="1" dirty="0"/>
              <a:t>Interface</a:t>
            </a:r>
            <a:r>
              <a:rPr lang="en-US" dirty="0"/>
              <a:t>: </a:t>
            </a:r>
            <a:r>
              <a:rPr lang="en-US" dirty="0" err="1"/>
              <a:t>si</a:t>
            </a:r>
            <a:r>
              <a:rPr lang="en-US" dirty="0"/>
              <a:t> </a:t>
            </a:r>
            <a:r>
              <a:rPr lang="en-US" dirty="0" err="1"/>
              <a:t>occupa</a:t>
            </a:r>
            <a:r>
              <a:rPr lang="en-US" dirty="0"/>
              <a:t> di </a:t>
            </a:r>
            <a:r>
              <a:rPr lang="en-US" dirty="0" err="1"/>
              <a:t>gestire</a:t>
            </a:r>
            <a:r>
              <a:rPr lang="en-US" dirty="0"/>
              <a:t> </a:t>
            </a:r>
            <a:r>
              <a:rPr lang="en-US" dirty="0" err="1"/>
              <a:t>l’interfaccia</a:t>
            </a:r>
            <a:r>
              <a:rPr lang="en-US" dirty="0"/>
              <a:t> </a:t>
            </a:r>
            <a:r>
              <a:rPr lang="en-US" dirty="0" err="1"/>
              <a:t>grafica</a:t>
            </a:r>
            <a:r>
              <a:rPr lang="en-US" dirty="0"/>
              <a:t> e </a:t>
            </a:r>
            <a:r>
              <a:rPr lang="en-US" dirty="0" err="1"/>
              <a:t>gli</a:t>
            </a:r>
            <a:r>
              <a:rPr lang="en-US" dirty="0"/>
              <a:t> </a:t>
            </a:r>
            <a:r>
              <a:rPr lang="en-US" dirty="0" err="1"/>
              <a:t>eventi</a:t>
            </a:r>
            <a:r>
              <a:rPr lang="en-US" dirty="0"/>
              <a:t> </a:t>
            </a:r>
            <a:r>
              <a:rPr lang="en-US" dirty="0" err="1"/>
              <a:t>generati</a:t>
            </a:r>
            <a:r>
              <a:rPr lang="en-US" dirty="0"/>
              <a:t> </a:t>
            </a:r>
            <a:r>
              <a:rPr lang="en-US" dirty="0" err="1"/>
              <a:t>dall’utente</a:t>
            </a:r>
            <a:endParaRPr lang="en-US" dirty="0"/>
          </a:p>
          <a:p>
            <a:r>
              <a:rPr lang="en-US" b="1" dirty="0"/>
              <a:t>Application Logic</a:t>
            </a:r>
            <a:r>
              <a:rPr lang="en-US" dirty="0"/>
              <a:t>: </a:t>
            </a:r>
            <a:r>
              <a:rPr lang="en-US" dirty="0" err="1"/>
              <a:t>si</a:t>
            </a:r>
            <a:r>
              <a:rPr lang="en-US" dirty="0"/>
              <a:t> </a:t>
            </a:r>
            <a:r>
              <a:rPr lang="en-US" dirty="0" err="1"/>
              <a:t>occupa</a:t>
            </a:r>
            <a:r>
              <a:rPr lang="en-US" dirty="0"/>
              <a:t> </a:t>
            </a:r>
            <a:r>
              <a:rPr lang="en-US" dirty="0" err="1"/>
              <a:t>della</a:t>
            </a:r>
            <a:r>
              <a:rPr lang="en-US" dirty="0"/>
              <a:t> </a:t>
            </a:r>
            <a:r>
              <a:rPr lang="en-US" dirty="0" err="1"/>
              <a:t>gestione</a:t>
            </a:r>
            <a:r>
              <a:rPr lang="en-US" dirty="0"/>
              <a:t> </a:t>
            </a:r>
            <a:r>
              <a:rPr lang="en-US" dirty="0" err="1"/>
              <a:t>della</a:t>
            </a:r>
            <a:r>
              <a:rPr lang="en-US" dirty="0"/>
              <a:t> </a:t>
            </a:r>
            <a:r>
              <a:rPr lang="en-US" dirty="0" err="1"/>
              <a:t>logica</a:t>
            </a:r>
            <a:r>
              <a:rPr lang="en-US" dirty="0"/>
              <a:t> del </a:t>
            </a:r>
            <a:r>
              <a:rPr lang="en-US" dirty="0" err="1"/>
              <a:t>sistema</a:t>
            </a:r>
            <a:endParaRPr lang="en-US" dirty="0"/>
          </a:p>
          <a:p>
            <a:r>
              <a:rPr lang="en-US" b="1" dirty="0"/>
              <a:t>Storage</a:t>
            </a:r>
            <a:r>
              <a:rPr lang="en-US" dirty="0"/>
              <a:t>: </a:t>
            </a:r>
            <a:r>
              <a:rPr lang="en-US" dirty="0" err="1"/>
              <a:t>si</a:t>
            </a:r>
            <a:r>
              <a:rPr lang="en-US" dirty="0"/>
              <a:t> </a:t>
            </a:r>
            <a:r>
              <a:rPr lang="en-US" dirty="0" err="1"/>
              <a:t>occupa</a:t>
            </a:r>
            <a:r>
              <a:rPr lang="en-US" dirty="0"/>
              <a:t> </a:t>
            </a:r>
            <a:r>
              <a:rPr lang="en-US" dirty="0" err="1"/>
              <a:t>della</a:t>
            </a:r>
            <a:r>
              <a:rPr lang="en-US" dirty="0"/>
              <a:t> </a:t>
            </a:r>
            <a:r>
              <a:rPr lang="en-US" dirty="0" err="1"/>
              <a:t>gestione</a:t>
            </a:r>
            <a:r>
              <a:rPr lang="en-US" dirty="0"/>
              <a:t> </a:t>
            </a:r>
            <a:r>
              <a:rPr lang="en-US" dirty="0" err="1"/>
              <a:t>dei</a:t>
            </a:r>
            <a:r>
              <a:rPr lang="en-US" dirty="0"/>
              <a:t> </a:t>
            </a:r>
            <a:r>
              <a:rPr lang="en-US" dirty="0" err="1"/>
              <a:t>dati</a:t>
            </a:r>
            <a:r>
              <a:rPr lang="en-US" dirty="0"/>
              <a:t> </a:t>
            </a:r>
            <a:r>
              <a:rPr lang="en-US" dirty="0" err="1"/>
              <a:t>persistenti</a:t>
            </a:r>
            <a:r>
              <a:rPr lang="en-US" dirty="0"/>
              <a:t> e </a:t>
            </a:r>
            <a:r>
              <a:rPr lang="en-US" dirty="0" err="1"/>
              <a:t>dello</a:t>
            </a:r>
            <a:r>
              <a:rPr lang="en-US" dirty="0"/>
              <a:t> </a:t>
            </a:r>
            <a:r>
              <a:rPr lang="en-US" dirty="0" err="1"/>
              <a:t>scambio</a:t>
            </a:r>
            <a:r>
              <a:rPr lang="en-US" dirty="0"/>
              <a:t> di </a:t>
            </a:r>
            <a:r>
              <a:rPr lang="en-US" dirty="0" err="1"/>
              <a:t>dati</a:t>
            </a:r>
            <a:r>
              <a:rPr lang="en-US" dirty="0"/>
              <a:t> </a:t>
            </a:r>
            <a:r>
              <a:rPr lang="en-US" dirty="0" err="1"/>
              <a:t>tra</a:t>
            </a:r>
            <a:r>
              <a:rPr lang="en-US" dirty="0"/>
              <a:t> </a:t>
            </a:r>
            <a:r>
              <a:rPr lang="en-US" dirty="0" err="1"/>
              <a:t>i</a:t>
            </a:r>
            <a:r>
              <a:rPr lang="en-US" dirty="0"/>
              <a:t> </a:t>
            </a:r>
            <a:r>
              <a:rPr lang="en-US" dirty="0" err="1"/>
              <a:t>sottosistemi</a:t>
            </a:r>
            <a:endParaRPr lang="en-US" dirty="0"/>
          </a:p>
          <a:p>
            <a:pPr rtl="0"/>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90560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p:txBody>
          <a:bodyPr rtlCol="0"/>
          <a:lstStyle/>
          <a:p>
            <a:pPr rtl="0"/>
            <a:r>
              <a:rPr lang="it-IT" dirty="0"/>
              <a:t>Architettura del sistema (2):</a:t>
            </a: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pic>
        <p:nvPicPr>
          <p:cNvPr id="7" name="Immagine 6">
            <a:extLst>
              <a:ext uri="{FF2B5EF4-FFF2-40B4-BE49-F238E27FC236}">
                <a16:creationId xmlns:a16="http://schemas.microsoft.com/office/drawing/2014/main" id="{74666C62-03FC-4F04-936C-DDFFFD282C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17310" y="0"/>
            <a:ext cx="9657622" cy="6852642"/>
          </a:xfrm>
          <a:prstGeom prst="rect">
            <a:avLst/>
          </a:prstGeom>
          <a:noFill/>
          <a:ln>
            <a:noFill/>
          </a:ln>
        </p:spPr>
      </p:pic>
    </p:spTree>
    <p:extLst>
      <p:ext uri="{BB962C8B-B14F-4D97-AF65-F5344CB8AC3E}">
        <p14:creationId xmlns:p14="http://schemas.microsoft.com/office/powerpoint/2010/main" val="427276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it-IT" dirty="0"/>
              <a:t>Deployment </a:t>
            </a:r>
            <a:r>
              <a:rPr lang="it-IT" dirty="0" err="1"/>
              <a:t>Diagram</a:t>
            </a:r>
            <a:endParaRPr lang="en-US" dirty="0"/>
          </a:p>
        </p:txBody>
      </p:sp>
      <p:sp>
        <p:nvSpPr>
          <p:cNvPr id="14" name="Segnaposto contenuto 13"/>
          <p:cNvSpPr>
            <a:spLocks noGrp="1"/>
          </p:cNvSpPr>
          <p:nvPr>
            <p:ph idx="1"/>
          </p:nvPr>
        </p:nvSpPr>
        <p:spPr>
          <a:xfrm>
            <a:off x="905611" y="1647676"/>
            <a:ext cx="10157354" cy="4763800"/>
          </a:xfrm>
        </p:spPr>
        <p:txBody>
          <a:bodyPr rtlCol="0">
            <a:normAutofit lnSpcReduction="10000"/>
          </a:bodyPr>
          <a:lstStyle/>
          <a:p>
            <a:pPr marL="0" indent="0" rtl="0">
              <a:buNone/>
            </a:pPr>
            <a:r>
              <a:rPr lang="en-US" dirty="0"/>
              <a:t>Il </a:t>
            </a:r>
            <a:r>
              <a:rPr lang="en-US" dirty="0" err="1"/>
              <a:t>diagramma</a:t>
            </a:r>
            <a:r>
              <a:rPr lang="en-US" dirty="0"/>
              <a:t> di deployment è </a:t>
            </a:r>
            <a:r>
              <a:rPr lang="en-US" dirty="0" err="1"/>
              <a:t>diviso</a:t>
            </a:r>
            <a:r>
              <a:rPr lang="en-US" dirty="0"/>
              <a:t> in 3 </a:t>
            </a:r>
            <a:r>
              <a:rPr lang="en-US" dirty="0" err="1"/>
              <a:t>nodi</a:t>
            </a:r>
            <a:r>
              <a:rPr lang="en-US" dirty="0"/>
              <a:t>, in base </a:t>
            </a:r>
            <a:r>
              <a:rPr lang="en-US" dirty="0" err="1"/>
              <a:t>alle</a:t>
            </a:r>
            <a:r>
              <a:rPr lang="en-US" dirty="0"/>
              <a:t> </a:t>
            </a:r>
            <a:r>
              <a:rPr lang="en-US" dirty="0" err="1"/>
              <a:t>loro</a:t>
            </a:r>
            <a:r>
              <a:rPr lang="en-US" dirty="0"/>
              <a:t> </a:t>
            </a:r>
            <a:r>
              <a:rPr lang="en-US" dirty="0" err="1"/>
              <a:t>funzionalità</a:t>
            </a:r>
            <a:r>
              <a:rPr lang="en-US" dirty="0"/>
              <a:t>. </a:t>
            </a:r>
            <a:r>
              <a:rPr lang="en-US" dirty="0" err="1"/>
              <a:t>L’utente</a:t>
            </a:r>
            <a:r>
              <a:rPr lang="en-US" dirty="0"/>
              <a:t> </a:t>
            </a:r>
            <a:r>
              <a:rPr lang="en-US" dirty="0" err="1"/>
              <a:t>utilizza</a:t>
            </a:r>
            <a:r>
              <a:rPr lang="en-US" dirty="0"/>
              <a:t> le </a:t>
            </a:r>
            <a:r>
              <a:rPr lang="en-US" dirty="0" err="1"/>
              <a:t>funzionalità</a:t>
            </a:r>
            <a:r>
              <a:rPr lang="en-US" dirty="0"/>
              <a:t> </a:t>
            </a:r>
            <a:r>
              <a:rPr lang="en-US" dirty="0" err="1"/>
              <a:t>messe</a:t>
            </a:r>
            <a:r>
              <a:rPr lang="en-US" dirty="0"/>
              <a:t> a </a:t>
            </a:r>
            <a:r>
              <a:rPr lang="en-US" dirty="0" err="1"/>
              <a:t>disposizione</a:t>
            </a:r>
            <a:r>
              <a:rPr lang="en-US" dirty="0"/>
              <a:t> dale </a:t>
            </a:r>
            <a:r>
              <a:rPr lang="en-US" dirty="0" err="1"/>
              <a:t>interfaccie</a:t>
            </a:r>
            <a:r>
              <a:rPr lang="en-US" dirty="0"/>
              <a:t> del Sistema.</a:t>
            </a:r>
          </a:p>
          <a:p>
            <a:r>
              <a:rPr lang="en-US" dirty="0"/>
              <a:t>Il </a:t>
            </a:r>
            <a:r>
              <a:rPr lang="en-US" dirty="0" err="1"/>
              <a:t>nodo</a:t>
            </a:r>
            <a:r>
              <a:rPr lang="en-US" dirty="0"/>
              <a:t> “Client” </a:t>
            </a:r>
            <a:r>
              <a:rPr lang="en-US" dirty="0" err="1"/>
              <a:t>ospita</a:t>
            </a:r>
            <a:r>
              <a:rPr lang="en-US" dirty="0"/>
              <a:t> </a:t>
            </a:r>
            <a:r>
              <a:rPr lang="en-US" dirty="0" err="1"/>
              <a:t>il</a:t>
            </a:r>
            <a:r>
              <a:rPr lang="en-US" dirty="0"/>
              <a:t> layer di interface. I </a:t>
            </a:r>
            <a:r>
              <a:rPr lang="en-US" dirty="0" err="1"/>
              <a:t>vari</a:t>
            </a:r>
            <a:r>
              <a:rPr lang="en-US" dirty="0"/>
              <a:t> </a:t>
            </a:r>
            <a:r>
              <a:rPr lang="en-US" dirty="0" err="1"/>
              <a:t>dispositivi</a:t>
            </a:r>
            <a:r>
              <a:rPr lang="en-US" dirty="0"/>
              <a:t> client, </a:t>
            </a:r>
            <a:r>
              <a:rPr lang="en-US" dirty="0" err="1"/>
              <a:t>utilizzando</a:t>
            </a:r>
            <a:r>
              <a:rPr lang="en-US" dirty="0"/>
              <a:t> un web browser, </a:t>
            </a:r>
            <a:r>
              <a:rPr lang="en-US" dirty="0" err="1"/>
              <a:t>si</a:t>
            </a:r>
            <a:r>
              <a:rPr lang="en-US" dirty="0"/>
              <a:t> </a:t>
            </a:r>
            <a:r>
              <a:rPr lang="en-US" dirty="0" err="1"/>
              <a:t>collegano</a:t>
            </a:r>
            <a:r>
              <a:rPr lang="en-US" dirty="0"/>
              <a:t> ad Unix Host dove è </a:t>
            </a:r>
            <a:r>
              <a:rPr lang="en-US" dirty="0" err="1"/>
              <a:t>presente</a:t>
            </a:r>
            <a:r>
              <a:rPr lang="en-US" dirty="0"/>
              <a:t> </a:t>
            </a:r>
            <a:r>
              <a:rPr lang="en-US" dirty="0" err="1"/>
              <a:t>il</a:t>
            </a:r>
            <a:r>
              <a:rPr lang="en-US" dirty="0"/>
              <a:t> server</a:t>
            </a:r>
          </a:p>
          <a:p>
            <a:r>
              <a:rPr lang="en-US" dirty="0"/>
              <a:t>Il </a:t>
            </a:r>
            <a:r>
              <a:rPr lang="en-US" dirty="0" err="1"/>
              <a:t>nodo</a:t>
            </a:r>
            <a:r>
              <a:rPr lang="en-US" dirty="0"/>
              <a:t> “Web Server” </a:t>
            </a:r>
            <a:r>
              <a:rPr lang="en-US" dirty="0" err="1"/>
              <a:t>ospita</a:t>
            </a:r>
            <a:r>
              <a:rPr lang="en-US" dirty="0"/>
              <a:t> </a:t>
            </a:r>
            <a:r>
              <a:rPr lang="en-US" dirty="0" err="1"/>
              <a:t>il</a:t>
            </a:r>
            <a:r>
              <a:rPr lang="en-US" dirty="0"/>
              <a:t> layer di Application Logic e Storage. Il primo </a:t>
            </a:r>
            <a:r>
              <a:rPr lang="en-US" dirty="0" err="1"/>
              <a:t>elabora</a:t>
            </a:r>
            <a:r>
              <a:rPr lang="en-US" dirty="0"/>
              <a:t> le </a:t>
            </a:r>
            <a:r>
              <a:rPr lang="en-US" dirty="0" err="1"/>
              <a:t>richieste</a:t>
            </a:r>
            <a:r>
              <a:rPr lang="en-US" dirty="0"/>
              <a:t> del </a:t>
            </a:r>
            <a:r>
              <a:rPr lang="en-US" dirty="0" err="1"/>
              <a:t>nodo</a:t>
            </a:r>
            <a:r>
              <a:rPr lang="en-US" dirty="0"/>
              <a:t> “Client”, </a:t>
            </a:r>
            <a:r>
              <a:rPr lang="en-US" dirty="0" err="1"/>
              <a:t>il</a:t>
            </a:r>
            <a:r>
              <a:rPr lang="en-US" dirty="0"/>
              <a:t> secondo </a:t>
            </a:r>
            <a:r>
              <a:rPr lang="en-US" dirty="0" err="1"/>
              <a:t>gestisce</a:t>
            </a:r>
            <a:r>
              <a:rPr lang="en-US" dirty="0"/>
              <a:t> </a:t>
            </a:r>
            <a:r>
              <a:rPr lang="en-US" dirty="0" err="1"/>
              <a:t>i</a:t>
            </a:r>
            <a:r>
              <a:rPr lang="en-US" dirty="0"/>
              <a:t> </a:t>
            </a:r>
            <a:r>
              <a:rPr lang="en-US" dirty="0" err="1"/>
              <a:t>dati</a:t>
            </a:r>
            <a:r>
              <a:rPr lang="en-US" dirty="0"/>
              <a:t> </a:t>
            </a:r>
            <a:r>
              <a:rPr lang="en-US" dirty="0" err="1"/>
              <a:t>persistenti</a:t>
            </a:r>
            <a:r>
              <a:rPr lang="en-US" dirty="0"/>
              <a:t> e le </a:t>
            </a:r>
            <a:r>
              <a:rPr lang="en-US" dirty="0" err="1"/>
              <a:t>interrogazioni</a:t>
            </a:r>
            <a:r>
              <a:rPr lang="en-US" dirty="0"/>
              <a:t> al DB. “Client” e “Web Server” </a:t>
            </a:r>
            <a:r>
              <a:rPr lang="en-US" dirty="0" err="1"/>
              <a:t>comunicano</a:t>
            </a:r>
            <a:r>
              <a:rPr lang="en-US" dirty="0"/>
              <a:t> secondo </a:t>
            </a:r>
            <a:r>
              <a:rPr lang="en-US" dirty="0" err="1"/>
              <a:t>protocollo</a:t>
            </a:r>
            <a:r>
              <a:rPr lang="en-US" dirty="0"/>
              <a:t> HTTP</a:t>
            </a:r>
          </a:p>
          <a:p>
            <a:r>
              <a:rPr lang="en-US" dirty="0"/>
              <a:t>Il </a:t>
            </a:r>
            <a:r>
              <a:rPr lang="en-US" dirty="0" err="1"/>
              <a:t>nodo</a:t>
            </a:r>
            <a:r>
              <a:rPr lang="en-US" dirty="0"/>
              <a:t> “</a:t>
            </a:r>
            <a:r>
              <a:rPr lang="en-US" dirty="0" err="1"/>
              <a:t>DataBase</a:t>
            </a:r>
            <a:r>
              <a:rPr lang="en-US" dirty="0"/>
              <a:t>” </a:t>
            </a:r>
            <a:r>
              <a:rPr lang="en-US" dirty="0" err="1"/>
              <a:t>ospita</a:t>
            </a:r>
            <a:r>
              <a:rPr lang="en-US" dirty="0"/>
              <a:t> un DB MySQL </a:t>
            </a:r>
            <a:r>
              <a:rPr lang="en-US" dirty="0" err="1"/>
              <a:t>su</a:t>
            </a:r>
            <a:r>
              <a:rPr lang="en-US" dirty="0"/>
              <a:t> un server Unix. </a:t>
            </a:r>
            <a:r>
              <a:rPr lang="en-US" dirty="0" err="1"/>
              <a:t>Mentre</a:t>
            </a:r>
            <a:r>
              <a:rPr lang="en-US" dirty="0"/>
              <a:t> server e DB </a:t>
            </a:r>
            <a:r>
              <a:rPr lang="en-US" dirty="0" err="1"/>
              <a:t>comunicano</a:t>
            </a:r>
            <a:r>
              <a:rPr lang="en-US" dirty="0"/>
              <a:t> </a:t>
            </a:r>
            <a:r>
              <a:rPr lang="en-US" dirty="0" err="1"/>
              <a:t>tramite</a:t>
            </a:r>
            <a:r>
              <a:rPr lang="en-US" dirty="0"/>
              <a:t> driver JDBC</a:t>
            </a: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pic>
        <p:nvPicPr>
          <p:cNvPr id="7" name="Immagine 6">
            <a:extLst>
              <a:ext uri="{FF2B5EF4-FFF2-40B4-BE49-F238E27FC236}">
                <a16:creationId xmlns:a16="http://schemas.microsoft.com/office/drawing/2014/main" id="{A957B3C9-766B-4FAC-BBCB-9A71BE7A303C}"/>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887676" y="1647676"/>
            <a:ext cx="10395537" cy="4470400"/>
          </a:xfrm>
          <a:prstGeom prst="rect">
            <a:avLst/>
          </a:prstGeom>
          <a:noFill/>
          <a:ln>
            <a:noFill/>
          </a:ln>
        </p:spPr>
      </p:pic>
    </p:spTree>
    <p:extLst>
      <p:ext uri="{BB962C8B-B14F-4D97-AF65-F5344CB8AC3E}">
        <p14:creationId xmlns:p14="http://schemas.microsoft.com/office/powerpoint/2010/main" val="166612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Gestione</a:t>
            </a:r>
            <a:r>
              <a:rPr lang="en-US" dirty="0"/>
              <a:t> </a:t>
            </a:r>
            <a:r>
              <a:rPr lang="en-US" dirty="0" err="1"/>
              <a:t>dei</a:t>
            </a:r>
            <a:r>
              <a:rPr lang="en-US" dirty="0"/>
              <a:t> </a:t>
            </a:r>
            <a:r>
              <a:rPr lang="en-US" dirty="0" err="1"/>
              <a:t>dati</a:t>
            </a:r>
            <a:r>
              <a:rPr lang="en-US" dirty="0"/>
              <a:t> </a:t>
            </a:r>
            <a:r>
              <a:rPr lang="en-US" dirty="0" err="1"/>
              <a:t>persistenti</a:t>
            </a:r>
            <a:endParaRPr lang="en-US" dirty="0"/>
          </a:p>
        </p:txBody>
      </p:sp>
      <p:sp>
        <p:nvSpPr>
          <p:cNvPr id="14" name="Segnaposto contenuto 13"/>
          <p:cNvSpPr>
            <a:spLocks noGrp="1"/>
          </p:cNvSpPr>
          <p:nvPr>
            <p:ph idx="1"/>
          </p:nvPr>
        </p:nvSpPr>
        <p:spPr>
          <a:xfrm>
            <a:off x="905611" y="1647676"/>
            <a:ext cx="10157354" cy="4763800"/>
          </a:xfrm>
        </p:spPr>
        <p:txBody>
          <a:bodyPr rtlCol="0">
            <a:normAutofit/>
          </a:bodyPr>
          <a:lstStyle/>
          <a:p>
            <a:pPr marL="0" indent="0" rtl="0">
              <a:buNone/>
            </a:pPr>
            <a:r>
              <a:rPr lang="en-US" dirty="0"/>
              <a:t>Per </a:t>
            </a:r>
            <a:r>
              <a:rPr lang="en-US" dirty="0" err="1"/>
              <a:t>memorizzare</a:t>
            </a:r>
            <a:r>
              <a:rPr lang="en-US" dirty="0"/>
              <a:t> </a:t>
            </a:r>
            <a:r>
              <a:rPr lang="en-US" dirty="0" err="1"/>
              <a:t>i</a:t>
            </a:r>
            <a:r>
              <a:rPr lang="en-US" dirty="0"/>
              <a:t> </a:t>
            </a:r>
            <a:r>
              <a:rPr lang="en-US" dirty="0" err="1"/>
              <a:t>dati</a:t>
            </a:r>
            <a:r>
              <a:rPr lang="en-US" dirty="0"/>
              <a:t> </a:t>
            </a:r>
            <a:r>
              <a:rPr lang="en-US" dirty="0" err="1"/>
              <a:t>persistenti</a:t>
            </a:r>
            <a:r>
              <a:rPr lang="en-US" dirty="0"/>
              <a:t> </a:t>
            </a:r>
            <a:r>
              <a:rPr lang="en-US" dirty="0" err="1"/>
              <a:t>abbiamo</a:t>
            </a:r>
            <a:r>
              <a:rPr lang="en-US" dirty="0"/>
              <a:t> </a:t>
            </a:r>
            <a:r>
              <a:rPr lang="en-US" dirty="0" err="1"/>
              <a:t>scelto</a:t>
            </a:r>
            <a:r>
              <a:rPr lang="en-US" dirty="0"/>
              <a:t> un </a:t>
            </a:r>
            <a:r>
              <a:rPr lang="en-US" dirty="0" err="1"/>
              <a:t>DataBase</a:t>
            </a:r>
            <a:r>
              <a:rPr lang="en-US" dirty="0"/>
              <a:t> </a:t>
            </a:r>
            <a:r>
              <a:rPr lang="en-US" dirty="0" err="1"/>
              <a:t>relazionale</a:t>
            </a:r>
            <a:r>
              <a:rPr lang="en-US" dirty="0"/>
              <a:t> in modo </a:t>
            </a:r>
            <a:r>
              <a:rPr lang="en-US" dirty="0" err="1"/>
              <a:t>che</a:t>
            </a:r>
            <a:r>
              <a:rPr lang="en-US" dirty="0"/>
              <a:t> </a:t>
            </a:r>
            <a:r>
              <a:rPr lang="en-US" dirty="0" err="1"/>
              <a:t>possa</a:t>
            </a:r>
            <a:r>
              <a:rPr lang="en-US" dirty="0"/>
              <a:t> </a:t>
            </a:r>
            <a:r>
              <a:rPr lang="en-US" dirty="0" err="1"/>
              <a:t>essere</a:t>
            </a:r>
            <a:r>
              <a:rPr lang="en-US" dirty="0"/>
              <a:t> </a:t>
            </a:r>
            <a:r>
              <a:rPr lang="en-US" dirty="0" err="1"/>
              <a:t>gestito</a:t>
            </a:r>
            <a:r>
              <a:rPr lang="en-US" dirty="0"/>
              <a:t> </a:t>
            </a:r>
            <a:r>
              <a:rPr lang="en-US" dirty="0" err="1"/>
              <a:t>agevolmente</a:t>
            </a:r>
            <a:r>
              <a:rPr lang="en-US" dirty="0"/>
              <a:t> </a:t>
            </a:r>
            <a:r>
              <a:rPr lang="en-US" dirty="0" err="1"/>
              <a:t>l’accesso</a:t>
            </a:r>
            <a:r>
              <a:rPr lang="en-US" dirty="0"/>
              <a:t> </a:t>
            </a:r>
            <a:r>
              <a:rPr lang="en-US" dirty="0" err="1"/>
              <a:t>concorrente</a:t>
            </a:r>
            <a:r>
              <a:rPr lang="en-US" dirty="0"/>
              <a:t> ai </a:t>
            </a:r>
            <a:r>
              <a:rPr lang="en-US" dirty="0" err="1"/>
              <a:t>dati</a:t>
            </a:r>
            <a:r>
              <a:rPr lang="en-US" dirty="0"/>
              <a:t>. </a:t>
            </a:r>
            <a:r>
              <a:rPr lang="en-US" dirty="0" err="1"/>
              <a:t>L’utilizzo</a:t>
            </a:r>
            <a:r>
              <a:rPr lang="en-US" dirty="0"/>
              <a:t> del DBMS </a:t>
            </a:r>
            <a:r>
              <a:rPr lang="en-US" dirty="0" err="1"/>
              <a:t>garantisce</a:t>
            </a:r>
            <a:r>
              <a:rPr lang="en-US" dirty="0"/>
              <a:t> la </a:t>
            </a:r>
            <a:r>
              <a:rPr lang="en-US" dirty="0" err="1"/>
              <a:t>consistenza</a:t>
            </a:r>
            <a:r>
              <a:rPr lang="en-US" dirty="0"/>
              <a:t> </a:t>
            </a:r>
            <a:r>
              <a:rPr lang="en-US" dirty="0" err="1"/>
              <a:t>dei</a:t>
            </a:r>
            <a:r>
              <a:rPr lang="en-US" dirty="0"/>
              <a:t> </a:t>
            </a:r>
            <a:r>
              <a:rPr lang="en-US" dirty="0" err="1"/>
              <a:t>dati</a:t>
            </a:r>
            <a:r>
              <a:rPr lang="en-US" dirty="0"/>
              <a:t> </a:t>
            </a:r>
            <a:r>
              <a:rPr lang="en-US" dirty="0" err="1"/>
              <a:t>stessi</a:t>
            </a:r>
            <a:r>
              <a:rPr lang="en-US" dirty="0"/>
              <a:t> e ci </a:t>
            </a:r>
            <a:r>
              <a:rPr lang="en-US" dirty="0" err="1"/>
              <a:t>consente</a:t>
            </a:r>
            <a:r>
              <a:rPr lang="en-US" dirty="0"/>
              <a:t> di </a:t>
            </a:r>
            <a:r>
              <a:rPr lang="en-US" dirty="0" err="1"/>
              <a:t>rispettare</a:t>
            </a:r>
            <a:r>
              <a:rPr lang="en-US" dirty="0"/>
              <a:t> </a:t>
            </a:r>
            <a:r>
              <a:rPr lang="en-US" dirty="0" err="1"/>
              <a:t>i</a:t>
            </a:r>
            <a:r>
              <a:rPr lang="en-US" dirty="0"/>
              <a:t> Design Goal.</a:t>
            </a: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pic>
        <p:nvPicPr>
          <p:cNvPr id="6" name="Immagine 5">
            <a:extLst>
              <a:ext uri="{FF2B5EF4-FFF2-40B4-BE49-F238E27FC236}">
                <a16:creationId xmlns:a16="http://schemas.microsoft.com/office/drawing/2014/main" id="{09A38E43-957A-4863-8E58-4A599188EC72}"/>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921584" y="1647676"/>
            <a:ext cx="10361629" cy="4877668"/>
          </a:xfrm>
          <a:prstGeom prst="rect">
            <a:avLst/>
          </a:prstGeom>
          <a:noFill/>
          <a:ln>
            <a:noFill/>
          </a:ln>
        </p:spPr>
      </p:pic>
    </p:spTree>
    <p:extLst>
      <p:ext uri="{BB962C8B-B14F-4D97-AF65-F5344CB8AC3E}">
        <p14:creationId xmlns:p14="http://schemas.microsoft.com/office/powerpoint/2010/main" val="367714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Perchè</a:t>
            </a:r>
            <a:r>
              <a:rPr lang="en-US" dirty="0"/>
              <a:t> un DBMS?</a:t>
            </a:r>
          </a:p>
        </p:txBody>
      </p:sp>
      <p:sp>
        <p:nvSpPr>
          <p:cNvPr id="14" name="Segnaposto contenuto 13"/>
          <p:cNvSpPr>
            <a:spLocks noGrp="1"/>
          </p:cNvSpPr>
          <p:nvPr>
            <p:ph idx="1"/>
          </p:nvPr>
        </p:nvSpPr>
        <p:spPr>
          <a:xfrm>
            <a:off x="905611" y="1647676"/>
            <a:ext cx="10157354" cy="4763800"/>
          </a:xfrm>
        </p:spPr>
        <p:txBody>
          <a:bodyPr rtlCol="0">
            <a:normAutofit/>
          </a:bodyPr>
          <a:lstStyle/>
          <a:p>
            <a:r>
              <a:rPr lang="en-US" b="1" dirty="0" err="1"/>
              <a:t>Privatezza</a:t>
            </a:r>
            <a:r>
              <a:rPr lang="en-US" b="1" dirty="0"/>
              <a:t> </a:t>
            </a:r>
            <a:r>
              <a:rPr lang="en-US" b="1" dirty="0" err="1"/>
              <a:t>dei</a:t>
            </a:r>
            <a:r>
              <a:rPr lang="en-US" b="1" dirty="0"/>
              <a:t> </a:t>
            </a:r>
            <a:r>
              <a:rPr lang="en-US" b="1" dirty="0" err="1"/>
              <a:t>dati</a:t>
            </a:r>
            <a:r>
              <a:rPr lang="en-US" b="1" dirty="0"/>
              <a:t>: </a:t>
            </a:r>
            <a:r>
              <a:rPr lang="en-US" dirty="0" err="1"/>
              <a:t>garantisce</a:t>
            </a:r>
            <a:r>
              <a:rPr lang="en-US" dirty="0"/>
              <a:t> la </a:t>
            </a:r>
            <a:r>
              <a:rPr lang="en-US" dirty="0" err="1"/>
              <a:t>sicurezza</a:t>
            </a:r>
            <a:r>
              <a:rPr lang="en-US" dirty="0"/>
              <a:t> </a:t>
            </a:r>
            <a:r>
              <a:rPr lang="en-US" dirty="0" err="1"/>
              <a:t>dei</a:t>
            </a:r>
            <a:r>
              <a:rPr lang="en-US" dirty="0"/>
              <a:t> </a:t>
            </a:r>
            <a:r>
              <a:rPr lang="en-US" dirty="0" err="1"/>
              <a:t>dati</a:t>
            </a:r>
            <a:r>
              <a:rPr lang="en-US" dirty="0"/>
              <a:t> ai </a:t>
            </a:r>
            <a:r>
              <a:rPr lang="en-US" dirty="0" err="1"/>
              <a:t>vari</a:t>
            </a:r>
            <a:r>
              <a:rPr lang="en-US" dirty="0"/>
              <a:t> </a:t>
            </a:r>
            <a:r>
              <a:rPr lang="en-US" dirty="0" err="1"/>
              <a:t>utenti</a:t>
            </a:r>
            <a:endParaRPr lang="en-US" dirty="0"/>
          </a:p>
          <a:p>
            <a:r>
              <a:rPr lang="en-US" b="1" dirty="0" err="1"/>
              <a:t>Affidabilità</a:t>
            </a:r>
            <a:r>
              <a:rPr lang="en-US" b="1" dirty="0"/>
              <a:t> </a:t>
            </a:r>
            <a:r>
              <a:rPr lang="en-US" b="1" dirty="0" err="1"/>
              <a:t>dei</a:t>
            </a:r>
            <a:r>
              <a:rPr lang="en-US" b="1" dirty="0"/>
              <a:t> </a:t>
            </a:r>
            <a:r>
              <a:rPr lang="en-US" b="1" dirty="0" err="1"/>
              <a:t>dati</a:t>
            </a:r>
            <a:r>
              <a:rPr lang="en-US" b="1" dirty="0"/>
              <a:t>: </a:t>
            </a:r>
            <a:r>
              <a:rPr lang="en-US" dirty="0" err="1"/>
              <a:t>permette</a:t>
            </a:r>
            <a:r>
              <a:rPr lang="en-US" dirty="0"/>
              <a:t> di </a:t>
            </a:r>
            <a:r>
              <a:rPr lang="en-US" dirty="0" err="1"/>
              <a:t>recuperare</a:t>
            </a:r>
            <a:r>
              <a:rPr lang="en-US" dirty="0"/>
              <a:t> e </a:t>
            </a:r>
            <a:r>
              <a:rPr lang="en-US" dirty="0" err="1"/>
              <a:t>ripristinare</a:t>
            </a:r>
            <a:r>
              <a:rPr lang="en-US" dirty="0"/>
              <a:t> </a:t>
            </a:r>
            <a:r>
              <a:rPr lang="en-US" dirty="0" err="1"/>
              <a:t>i</a:t>
            </a:r>
            <a:r>
              <a:rPr lang="en-US" dirty="0"/>
              <a:t> </a:t>
            </a:r>
            <a:r>
              <a:rPr lang="en-US" dirty="0" err="1"/>
              <a:t>dati</a:t>
            </a:r>
            <a:r>
              <a:rPr lang="en-US" dirty="0"/>
              <a:t> </a:t>
            </a:r>
            <a:r>
              <a:rPr lang="en-US" dirty="0" err="1"/>
              <a:t>persi</a:t>
            </a:r>
            <a:r>
              <a:rPr lang="en-US" dirty="0"/>
              <a:t> in </a:t>
            </a:r>
            <a:r>
              <a:rPr lang="en-US" dirty="0" err="1"/>
              <a:t>caso</a:t>
            </a:r>
            <a:r>
              <a:rPr lang="en-US" dirty="0"/>
              <a:t> di </a:t>
            </a:r>
            <a:r>
              <a:rPr lang="en-US" dirty="0" err="1"/>
              <a:t>anomalie</a:t>
            </a:r>
            <a:r>
              <a:rPr lang="en-US" dirty="0"/>
              <a:t> o </a:t>
            </a:r>
            <a:r>
              <a:rPr lang="en-US" dirty="0" err="1"/>
              <a:t>guasti</a:t>
            </a:r>
            <a:endParaRPr lang="en-US" dirty="0"/>
          </a:p>
          <a:p>
            <a:r>
              <a:rPr lang="en-US" b="1" dirty="0" err="1"/>
              <a:t>Imposizioni</a:t>
            </a:r>
            <a:r>
              <a:rPr lang="en-US" b="1" dirty="0"/>
              <a:t> di </a:t>
            </a:r>
            <a:r>
              <a:rPr lang="en-US" b="1" dirty="0" err="1"/>
              <a:t>vincoli</a:t>
            </a:r>
            <a:r>
              <a:rPr lang="en-US" b="1" dirty="0"/>
              <a:t> di </a:t>
            </a:r>
            <a:r>
              <a:rPr lang="en-US" b="1" dirty="0" err="1"/>
              <a:t>integrità</a:t>
            </a:r>
            <a:r>
              <a:rPr lang="en-US" b="1" dirty="0"/>
              <a:t> sui </a:t>
            </a:r>
            <a:r>
              <a:rPr lang="en-US" b="1" dirty="0" err="1"/>
              <a:t>dati</a:t>
            </a:r>
            <a:r>
              <a:rPr lang="en-US" b="1" dirty="0"/>
              <a:t>: </a:t>
            </a:r>
            <a:r>
              <a:rPr lang="en-US" dirty="0" err="1"/>
              <a:t>consente</a:t>
            </a:r>
            <a:r>
              <a:rPr lang="en-US" dirty="0"/>
              <a:t> di </a:t>
            </a:r>
            <a:r>
              <a:rPr lang="en-US" dirty="0" err="1"/>
              <a:t>imporre</a:t>
            </a:r>
            <a:r>
              <a:rPr lang="en-US" dirty="0"/>
              <a:t> </a:t>
            </a:r>
            <a:r>
              <a:rPr lang="en-US" dirty="0" err="1"/>
              <a:t>dei</a:t>
            </a:r>
            <a:r>
              <a:rPr lang="en-US" dirty="0"/>
              <a:t> </a:t>
            </a:r>
            <a:r>
              <a:rPr lang="en-US" dirty="0" err="1"/>
              <a:t>vincoli</a:t>
            </a:r>
            <a:r>
              <a:rPr lang="en-US" dirty="0"/>
              <a:t> sui </a:t>
            </a:r>
            <a:r>
              <a:rPr lang="en-US" dirty="0" err="1"/>
              <a:t>nostri</a:t>
            </a:r>
            <a:r>
              <a:rPr lang="en-US" dirty="0"/>
              <a:t> </a:t>
            </a:r>
            <a:r>
              <a:rPr lang="en-US" dirty="0" err="1"/>
              <a:t>dati</a:t>
            </a:r>
            <a:r>
              <a:rPr lang="en-US" dirty="0"/>
              <a:t> e di </a:t>
            </a:r>
            <a:r>
              <a:rPr lang="en-US" dirty="0" err="1"/>
              <a:t>verificarli</a:t>
            </a:r>
            <a:r>
              <a:rPr lang="en-US" dirty="0"/>
              <a:t> </a:t>
            </a:r>
            <a:r>
              <a:rPr lang="en-US" dirty="0" err="1"/>
              <a:t>automaticamente</a:t>
            </a:r>
            <a:endParaRPr lang="en-US" dirty="0"/>
          </a:p>
          <a:p>
            <a:r>
              <a:rPr lang="en-US" b="1" dirty="0" err="1"/>
              <a:t>Atomicità</a:t>
            </a:r>
            <a:r>
              <a:rPr lang="en-US" b="1" dirty="0"/>
              <a:t> </a:t>
            </a:r>
            <a:r>
              <a:rPr lang="en-US" b="1" dirty="0" err="1"/>
              <a:t>delle</a:t>
            </a:r>
            <a:r>
              <a:rPr lang="en-US" b="1" dirty="0"/>
              <a:t> </a:t>
            </a:r>
            <a:r>
              <a:rPr lang="en-US" b="1" dirty="0" err="1"/>
              <a:t>operazioni</a:t>
            </a:r>
            <a:r>
              <a:rPr lang="en-US" b="1" dirty="0"/>
              <a:t>: </a:t>
            </a:r>
            <a:r>
              <a:rPr lang="en-US" dirty="0" err="1"/>
              <a:t>garantisce</a:t>
            </a:r>
            <a:r>
              <a:rPr lang="en-US" dirty="0"/>
              <a:t> </a:t>
            </a:r>
            <a:r>
              <a:rPr lang="en-US" dirty="0" err="1"/>
              <a:t>l’esecuzione</a:t>
            </a:r>
            <a:r>
              <a:rPr lang="en-US" dirty="0"/>
              <a:t> di </a:t>
            </a:r>
            <a:r>
              <a:rPr lang="en-US" dirty="0" err="1"/>
              <a:t>operazioni</a:t>
            </a:r>
            <a:r>
              <a:rPr lang="en-US" dirty="0"/>
              <a:t> </a:t>
            </a:r>
            <a:r>
              <a:rPr lang="en-US" dirty="0" err="1"/>
              <a:t>sul</a:t>
            </a:r>
            <a:r>
              <a:rPr lang="en-US" dirty="0"/>
              <a:t> DB in </a:t>
            </a:r>
            <a:r>
              <a:rPr lang="en-US" dirty="0" err="1"/>
              <a:t>maniera</a:t>
            </a:r>
            <a:r>
              <a:rPr lang="en-US" dirty="0"/>
              <a:t> </a:t>
            </a:r>
            <a:r>
              <a:rPr lang="en-US" dirty="0" err="1"/>
              <a:t>atomica</a:t>
            </a:r>
            <a:endParaRPr lang="en-US" b="1" dirty="0"/>
          </a:p>
          <a:p>
            <a:endParaRPr lang="en-US" b="1"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93276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F3F44662-6E86-4997-BF97-6BB6B5171058}"/>
              </a:ext>
            </a:extLst>
          </p:cNvPr>
          <p:cNvSpPr>
            <a:spLocks noGrp="1"/>
          </p:cNvSpPr>
          <p:nvPr>
            <p:ph type="title"/>
          </p:nvPr>
        </p:nvSpPr>
        <p:spPr>
          <a:xfrm>
            <a:off x="621804" y="76200"/>
            <a:ext cx="10652859" cy="1397000"/>
          </a:xfrm>
        </p:spPr>
        <p:txBody>
          <a:bodyPr/>
          <a:lstStyle/>
          <a:p>
            <a:r>
              <a:rPr lang="it-IT" dirty="0"/>
              <a:t>Activity </a:t>
            </a:r>
            <a:r>
              <a:rPr lang="it-IT" dirty="0" err="1"/>
              <a:t>Diagram</a:t>
            </a:r>
            <a:r>
              <a:rPr lang="it-IT" dirty="0"/>
              <a:t> del Sistema Corrente</a:t>
            </a:r>
          </a:p>
        </p:txBody>
      </p:sp>
      <p:pic>
        <p:nvPicPr>
          <p:cNvPr id="12" name="Immagine 11">
            <a:extLst>
              <a:ext uri="{FF2B5EF4-FFF2-40B4-BE49-F238E27FC236}">
                <a16:creationId xmlns:a16="http://schemas.microsoft.com/office/drawing/2014/main" id="{ECFD0A7F-EB96-4C38-8BA7-B00314F66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 y="0"/>
            <a:ext cx="5952124" cy="6858000"/>
          </a:xfrm>
          <a:prstGeom prst="rect">
            <a:avLst/>
          </a:prstGeom>
        </p:spPr>
      </p:pic>
      <p:pic>
        <p:nvPicPr>
          <p:cNvPr id="14" name="Immagine 13">
            <a:extLst>
              <a:ext uri="{FF2B5EF4-FFF2-40B4-BE49-F238E27FC236}">
                <a16:creationId xmlns:a16="http://schemas.microsoft.com/office/drawing/2014/main" id="{4B4939F3-4E9F-4ECC-8F22-799ADE156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396" y="0"/>
            <a:ext cx="6238429" cy="6858000"/>
          </a:xfrm>
          <a:prstGeom prst="rect">
            <a:avLst/>
          </a:prstGeom>
        </p:spPr>
      </p:pic>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333772" y="1412776"/>
            <a:ext cx="7416824" cy="3785652"/>
          </a:xfrm>
          <a:prstGeom prst="rect">
            <a:avLst/>
          </a:prstGeom>
          <a:noFill/>
        </p:spPr>
        <p:txBody>
          <a:bodyPr wrap="square" rtlCol="0">
            <a:spAutoFit/>
          </a:bodyPr>
          <a:lstStyle/>
          <a:p>
            <a:r>
              <a:rPr lang="it-IT" sz="8000" dirty="0">
                <a:solidFill>
                  <a:srgbClr val="FF0000"/>
                </a:solidFill>
              </a:rPr>
              <a:t>O</a:t>
            </a:r>
            <a:r>
              <a:rPr lang="it-IT" sz="8000" dirty="0"/>
              <a:t>BJECT</a:t>
            </a:r>
          </a:p>
          <a:p>
            <a:r>
              <a:rPr lang="it-IT" sz="8000" dirty="0">
                <a:solidFill>
                  <a:srgbClr val="FF0000"/>
                </a:solidFill>
              </a:rPr>
              <a:t>D</a:t>
            </a:r>
            <a:r>
              <a:rPr lang="it-IT" sz="8000" dirty="0"/>
              <a:t>ESIGN</a:t>
            </a:r>
          </a:p>
          <a:p>
            <a:r>
              <a:rPr lang="it-IT" sz="8000" dirty="0">
                <a:solidFill>
                  <a:srgbClr val="FF0000"/>
                </a:solidFill>
              </a:rPr>
              <a:t>D</a:t>
            </a:r>
            <a:r>
              <a:rPr lang="it-IT" sz="8000" dirty="0"/>
              <a:t>OCUMENT</a:t>
            </a:r>
          </a:p>
        </p:txBody>
      </p:sp>
    </p:spTree>
    <p:extLst>
      <p:ext uri="{BB962C8B-B14F-4D97-AF65-F5344CB8AC3E}">
        <p14:creationId xmlns:p14="http://schemas.microsoft.com/office/powerpoint/2010/main" val="152446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000"/>
                                        <p:tgtEl>
                                          <p:spTgt spid="4">
                                            <p:txEl>
                                              <p:pRg st="1" end="1"/>
                                            </p:txEl>
                                          </p:spTgt>
                                        </p:tgtEl>
                                      </p:cBhvr>
                                    </p:animEffect>
                                    <p:anim calcmode="lin" valueType="num">
                                      <p:cBhvr>
                                        <p:cTn id="14"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(1)</a:t>
            </a:r>
          </a:p>
        </p:txBody>
      </p:sp>
      <p:sp>
        <p:nvSpPr>
          <p:cNvPr id="14" name="Segnaposto contenuto 13"/>
          <p:cNvSpPr>
            <a:spLocks noGrp="1"/>
          </p:cNvSpPr>
          <p:nvPr>
            <p:ph idx="1"/>
          </p:nvPr>
        </p:nvSpPr>
        <p:spPr>
          <a:xfrm>
            <a:off x="905611" y="1647676"/>
            <a:ext cx="10157354" cy="4763800"/>
          </a:xfrm>
        </p:spPr>
        <p:txBody>
          <a:bodyPr rtlCol="0">
            <a:normAutofit lnSpcReduction="10000"/>
          </a:bodyPr>
          <a:lstStyle/>
          <a:p>
            <a:r>
              <a:rPr lang="en-US" dirty="0" err="1"/>
              <a:t>Comprensibilità</a:t>
            </a:r>
            <a:r>
              <a:rPr lang="en-US" dirty="0"/>
              <a:t> VS </a:t>
            </a:r>
            <a:r>
              <a:rPr lang="en-US" dirty="0" err="1"/>
              <a:t>Costi</a:t>
            </a:r>
            <a:r>
              <a:rPr lang="en-US" dirty="0"/>
              <a:t>:</a:t>
            </a:r>
          </a:p>
          <a:p>
            <a:pPr lvl="1"/>
            <a:r>
              <a:rPr lang="it-IT" dirty="0"/>
              <a:t>Si preferisce aggiungere costi relativi alle ore/uomo per la documentazione, al fine di rendere il codice comprensibile sia alle persone attualmente non coinvolte nel progetto che alle persone coinvolte. </a:t>
            </a:r>
          </a:p>
          <a:p>
            <a:r>
              <a:rPr lang="it-IT" dirty="0"/>
              <a:t>Prestazioni VS Costi</a:t>
            </a:r>
          </a:p>
          <a:p>
            <a:pPr lvl="1"/>
            <a:r>
              <a:rPr lang="it-IT" dirty="0"/>
              <a:t>Il budget a disposizione non è eccessivo, perciò il sistema sarà sviluppato utilizzando componenti open source e free. Non saranno garantite alte prestazioni, che saranno comunque soddisfacenti per il normale utilizzo del sistema. </a:t>
            </a:r>
          </a:p>
          <a:p>
            <a:r>
              <a:rPr lang="it-IT" dirty="0"/>
              <a:t>Comprare VS Costruire</a:t>
            </a:r>
          </a:p>
          <a:p>
            <a:pPr lvl="1"/>
            <a:r>
              <a:rPr lang="it-IT" dirty="0"/>
              <a:t>Si preferisce comprare in quanto i componenti off-the-</a:t>
            </a:r>
            <a:r>
              <a:rPr lang="it-IT" dirty="0" err="1"/>
              <a:t>shelf</a:t>
            </a:r>
            <a:r>
              <a:rPr lang="it-IT" dirty="0"/>
              <a:t> utilizzate sono open source e quindi non richiedono spese aggiuntive. </a:t>
            </a:r>
          </a:p>
          <a:p>
            <a:pPr marL="426645" lvl="1" indent="0">
              <a:buNone/>
            </a:pPr>
            <a:endParaRPr lang="it-IT" dirty="0"/>
          </a:p>
          <a:p>
            <a:pPr lvl="1"/>
            <a:endParaRPr lang="en-US" b="1"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9495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(2)</a:t>
            </a:r>
          </a:p>
        </p:txBody>
      </p:sp>
      <p:sp>
        <p:nvSpPr>
          <p:cNvPr id="14" name="Segnaposto contenuto 13"/>
          <p:cNvSpPr>
            <a:spLocks noGrp="1"/>
          </p:cNvSpPr>
          <p:nvPr>
            <p:ph idx="1"/>
          </p:nvPr>
        </p:nvSpPr>
        <p:spPr>
          <a:xfrm>
            <a:off x="905611" y="1647676"/>
            <a:ext cx="10157354" cy="4763800"/>
          </a:xfrm>
        </p:spPr>
        <p:txBody>
          <a:bodyPr rtlCol="0">
            <a:normAutofit fontScale="92500" lnSpcReduction="20000"/>
          </a:bodyPr>
          <a:lstStyle/>
          <a:p>
            <a:r>
              <a:rPr lang="en-US" dirty="0" err="1"/>
              <a:t>Costi</a:t>
            </a:r>
            <a:r>
              <a:rPr lang="en-US" dirty="0"/>
              <a:t> VS </a:t>
            </a:r>
            <a:r>
              <a:rPr lang="en-US" dirty="0" err="1"/>
              <a:t>Mantenimento</a:t>
            </a:r>
            <a:r>
              <a:rPr lang="en-US" dirty="0"/>
              <a:t>:</a:t>
            </a:r>
          </a:p>
          <a:p>
            <a:pPr lvl="1"/>
            <a:r>
              <a:rPr lang="it-IT" dirty="0"/>
              <a:t>Il sistema sviluppato può essere facilmente modificato ed implementato con nuove funzioni e corretto in presenza di errori</a:t>
            </a:r>
          </a:p>
          <a:p>
            <a:r>
              <a:rPr lang="it-IT" dirty="0"/>
              <a:t>Interfaccia VS Easy-use</a:t>
            </a:r>
          </a:p>
          <a:p>
            <a:pPr lvl="1"/>
            <a:r>
              <a:rPr lang="it-IT" dirty="0"/>
              <a:t>L’interfaccia permette un facile utilizzo delle principali funzionalità del sistema anche per gli utenti meno esperti </a:t>
            </a:r>
          </a:p>
          <a:p>
            <a:r>
              <a:rPr lang="it-IT" dirty="0"/>
              <a:t>Sicurezza VS Costi</a:t>
            </a:r>
          </a:p>
          <a:p>
            <a:pPr lvl="1"/>
            <a:r>
              <a:rPr lang="it-IT" dirty="0"/>
              <a:t>Dato il budget ridotto, non saranno utilizzate componenti esterni che garantiscano la massima sicurezza sui dati, ma verrà utilizzata una componente all’interno del linguaggio java che permetta un grado di protezione soddisfacente.</a:t>
            </a:r>
          </a:p>
          <a:p>
            <a:r>
              <a:rPr lang="it-IT" dirty="0"/>
              <a:t>Interfaccia VS Tempo di risposta</a:t>
            </a:r>
          </a:p>
          <a:p>
            <a:pPr lvl="1"/>
            <a:r>
              <a:rPr lang="it-IT" dirty="0"/>
              <a:t>Il tempo di risposta tra server e interfaccia è sufficiente a soddisfare le richieste da parte dell’utente</a:t>
            </a:r>
          </a:p>
          <a:p>
            <a:pPr lvl="1"/>
            <a:endParaRPr lang="en-US" b="1"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19118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Trade-off (3)</a:t>
            </a:r>
          </a:p>
        </p:txBody>
      </p:sp>
      <p:sp>
        <p:nvSpPr>
          <p:cNvPr id="14" name="Segnaposto contenuto 13"/>
          <p:cNvSpPr>
            <a:spLocks noGrp="1"/>
          </p:cNvSpPr>
          <p:nvPr>
            <p:ph idx="1"/>
          </p:nvPr>
        </p:nvSpPr>
        <p:spPr>
          <a:xfrm>
            <a:off x="905611" y="1647676"/>
            <a:ext cx="10157354" cy="4763800"/>
          </a:xfrm>
        </p:spPr>
        <p:txBody>
          <a:bodyPr rtlCol="0">
            <a:normAutofit/>
          </a:bodyPr>
          <a:lstStyle/>
          <a:p>
            <a:r>
              <a:rPr lang="en-US" dirty="0" err="1"/>
              <a:t>Costi</a:t>
            </a:r>
            <a:r>
              <a:rPr lang="en-US" dirty="0"/>
              <a:t> VS </a:t>
            </a:r>
            <a:r>
              <a:rPr lang="en-US" dirty="0" err="1"/>
              <a:t>Mantenimento</a:t>
            </a:r>
            <a:r>
              <a:rPr lang="en-US" dirty="0"/>
              <a:t>:</a:t>
            </a:r>
          </a:p>
          <a:p>
            <a:pPr lvl="1"/>
            <a:r>
              <a:rPr lang="it-IT" dirty="0"/>
              <a:t>Il sistema sviluppato può essere facilmente modificato ed implementato con nuove funzioni e corretto in presenza di errori</a:t>
            </a:r>
          </a:p>
          <a:p>
            <a:r>
              <a:rPr lang="it-IT" dirty="0"/>
              <a:t>Interfaccia VS Easy-use</a:t>
            </a:r>
          </a:p>
          <a:p>
            <a:pPr lvl="1"/>
            <a:r>
              <a:rPr lang="it-IT" dirty="0"/>
              <a:t>L’interfaccia permette un facile utilizzo delle principali funzionalità del sistema anche per gli utenti meno esperti </a:t>
            </a:r>
          </a:p>
          <a:p>
            <a:r>
              <a:rPr lang="it-IT" dirty="0"/>
              <a:t>Sicurezza VS Costi</a:t>
            </a:r>
          </a:p>
          <a:p>
            <a:pPr lvl="1"/>
            <a:r>
              <a:rPr lang="it-IT" dirty="0"/>
              <a:t>Dato il budget ridotto, non saranno utilizzate componenti esterni che garantiscano la massima sicurezza sui dati, ma verrà utilizzata una componente all’interno del linguaggio java che permetta un grado di protezione soddisfacente.</a:t>
            </a:r>
          </a:p>
          <a:p>
            <a:pPr lvl="1"/>
            <a:endParaRPr lang="en-US" b="1"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116119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Componenti</a:t>
            </a:r>
            <a:r>
              <a:rPr lang="en-US" dirty="0"/>
              <a:t> Off-The-Shelf</a:t>
            </a:r>
          </a:p>
        </p:txBody>
      </p:sp>
      <p:sp>
        <p:nvSpPr>
          <p:cNvPr id="14" name="Segnaposto contenuto 13"/>
          <p:cNvSpPr>
            <a:spLocks noGrp="1"/>
          </p:cNvSpPr>
          <p:nvPr>
            <p:ph idx="1"/>
          </p:nvPr>
        </p:nvSpPr>
        <p:spPr>
          <a:xfrm>
            <a:off x="905611" y="1647676"/>
            <a:ext cx="10157354" cy="4763800"/>
          </a:xfrm>
        </p:spPr>
        <p:txBody>
          <a:bodyPr rtlCol="0">
            <a:normAutofit lnSpcReduction="10000"/>
          </a:bodyPr>
          <a:lstStyle/>
          <a:p>
            <a:r>
              <a:rPr lang="it-IT" spc="-35" dirty="0">
                <a:cs typeface="Times New Roman"/>
              </a:rPr>
              <a:t>Per </a:t>
            </a:r>
            <a:r>
              <a:rPr lang="it-IT" spc="-90" dirty="0">
                <a:cs typeface="Times New Roman"/>
              </a:rPr>
              <a:t>il </a:t>
            </a:r>
            <a:r>
              <a:rPr lang="it-IT" spc="-15" dirty="0">
                <a:cs typeface="Times New Roman"/>
              </a:rPr>
              <a:t>progetto </a:t>
            </a:r>
            <a:r>
              <a:rPr lang="it-IT" spc="-40" dirty="0">
                <a:cs typeface="Times New Roman"/>
              </a:rPr>
              <a:t>software che </a:t>
            </a:r>
            <a:r>
              <a:rPr lang="it-IT" spc="-70" dirty="0">
                <a:cs typeface="Times New Roman"/>
              </a:rPr>
              <a:t>si </a:t>
            </a:r>
            <a:r>
              <a:rPr lang="it-IT" spc="-45" dirty="0">
                <a:cs typeface="Times New Roman"/>
              </a:rPr>
              <a:t>vuole </a:t>
            </a:r>
            <a:r>
              <a:rPr lang="it-IT" spc="-50" dirty="0">
                <a:cs typeface="Times New Roman"/>
              </a:rPr>
              <a:t>realizzare </a:t>
            </a:r>
            <a:r>
              <a:rPr lang="it-IT" spc="-45" dirty="0">
                <a:cs typeface="Times New Roman"/>
              </a:rPr>
              <a:t>facciamo </a:t>
            </a:r>
            <a:r>
              <a:rPr lang="it-IT" spc="-25" dirty="0">
                <a:cs typeface="Times New Roman"/>
              </a:rPr>
              <a:t>uso </a:t>
            </a:r>
            <a:r>
              <a:rPr lang="it-IT" spc="-45" dirty="0">
                <a:cs typeface="Times New Roman"/>
              </a:rPr>
              <a:t>di </a:t>
            </a:r>
            <a:r>
              <a:rPr lang="it-IT" spc="-20" dirty="0">
                <a:cs typeface="Times New Roman"/>
              </a:rPr>
              <a:t>componenti </a:t>
            </a:r>
            <a:r>
              <a:rPr lang="it-IT" spc="-25" dirty="0">
                <a:cs typeface="Times New Roman"/>
              </a:rPr>
              <a:t>off-the-</a:t>
            </a:r>
            <a:r>
              <a:rPr lang="it-IT" spc="-25" dirty="0" err="1">
                <a:cs typeface="Times New Roman"/>
              </a:rPr>
              <a:t>shelf</a:t>
            </a:r>
            <a:r>
              <a:rPr lang="it-IT" spc="-25" dirty="0">
                <a:cs typeface="Times New Roman"/>
              </a:rPr>
              <a:t>, </a:t>
            </a:r>
            <a:r>
              <a:rPr lang="it-IT" spc="-40" dirty="0">
                <a:cs typeface="Times New Roman"/>
              </a:rPr>
              <a:t>che </a:t>
            </a:r>
            <a:r>
              <a:rPr lang="it-IT" spc="-5" dirty="0">
                <a:cs typeface="Times New Roman"/>
              </a:rPr>
              <a:t>sono  </a:t>
            </a:r>
            <a:r>
              <a:rPr lang="it-IT" spc="-20" dirty="0">
                <a:cs typeface="Times New Roman"/>
              </a:rPr>
              <a:t>componenti </a:t>
            </a:r>
            <a:r>
              <a:rPr lang="it-IT" spc="-40" dirty="0">
                <a:cs typeface="Times New Roman"/>
              </a:rPr>
              <a:t>software </a:t>
            </a:r>
            <a:r>
              <a:rPr lang="it-IT" spc="-45" dirty="0">
                <a:cs typeface="Times New Roman"/>
              </a:rPr>
              <a:t>disponibili </a:t>
            </a:r>
            <a:r>
              <a:rPr lang="it-IT" spc="-55" dirty="0">
                <a:cs typeface="Times New Roman"/>
              </a:rPr>
              <a:t>sul </a:t>
            </a:r>
            <a:r>
              <a:rPr lang="it-IT" spc="-30" dirty="0">
                <a:cs typeface="Times New Roman"/>
              </a:rPr>
              <a:t>mercato </a:t>
            </a:r>
            <a:r>
              <a:rPr lang="it-IT" spc="-10" dirty="0">
                <a:cs typeface="Times New Roman"/>
              </a:rPr>
              <a:t>per </a:t>
            </a:r>
            <a:r>
              <a:rPr lang="it-IT" spc="-55" dirty="0">
                <a:cs typeface="Times New Roman"/>
              </a:rPr>
              <a:t>facilitare </a:t>
            </a:r>
            <a:r>
              <a:rPr lang="it-IT" spc="-80" dirty="0">
                <a:cs typeface="Times New Roman"/>
              </a:rPr>
              <a:t>la </a:t>
            </a:r>
            <a:r>
              <a:rPr lang="it-IT" spc="-35" dirty="0">
                <a:cs typeface="Times New Roman"/>
              </a:rPr>
              <a:t>creazione </a:t>
            </a:r>
            <a:r>
              <a:rPr lang="it-IT" spc="-50" dirty="0">
                <a:cs typeface="Times New Roman"/>
              </a:rPr>
              <a:t>del </a:t>
            </a:r>
            <a:r>
              <a:rPr lang="it-IT" spc="-30" dirty="0">
                <a:cs typeface="Times New Roman"/>
              </a:rPr>
              <a:t>progetto. </a:t>
            </a:r>
            <a:r>
              <a:rPr lang="it-IT" spc="-35" dirty="0">
                <a:cs typeface="Times New Roman"/>
              </a:rPr>
              <a:t>Per </a:t>
            </a:r>
            <a:r>
              <a:rPr lang="it-IT" spc="-90" dirty="0">
                <a:cs typeface="Times New Roman"/>
              </a:rPr>
              <a:t>il </a:t>
            </a:r>
            <a:r>
              <a:rPr lang="it-IT" spc="-45" dirty="0">
                <a:cs typeface="Times New Roman"/>
              </a:rPr>
              <a:t>sistema </a:t>
            </a:r>
            <a:r>
              <a:rPr lang="it-IT" spc="-40" dirty="0">
                <a:cs typeface="Times New Roman"/>
              </a:rPr>
              <a:t>che </a:t>
            </a:r>
            <a:r>
              <a:rPr lang="it-IT" spc="-70" dirty="0">
                <a:cs typeface="Times New Roman"/>
              </a:rPr>
              <a:t>si </a:t>
            </a:r>
            <a:r>
              <a:rPr lang="it-IT" spc="-45" dirty="0">
                <a:cs typeface="Times New Roman"/>
              </a:rPr>
              <a:t>vuole </a:t>
            </a:r>
            <a:r>
              <a:rPr lang="it-IT" spc="-50" dirty="0">
                <a:cs typeface="Times New Roman"/>
              </a:rPr>
              <a:t>realizzare </a:t>
            </a:r>
            <a:r>
              <a:rPr lang="it-IT" spc="-30" dirty="0">
                <a:cs typeface="Times New Roman"/>
              </a:rPr>
              <a:t>faremo </a:t>
            </a:r>
            <a:r>
              <a:rPr lang="it-IT" spc="-25" dirty="0">
                <a:cs typeface="Times New Roman"/>
              </a:rPr>
              <a:t>uso </a:t>
            </a:r>
            <a:r>
              <a:rPr lang="it-IT" spc="-45" dirty="0">
                <a:cs typeface="Times New Roman"/>
              </a:rPr>
              <a:t>di </a:t>
            </a:r>
            <a:r>
              <a:rPr lang="it-IT" spc="-10" dirty="0">
                <a:cs typeface="Times New Roman"/>
              </a:rPr>
              <a:t>un </a:t>
            </a:r>
            <a:r>
              <a:rPr lang="it-IT" spc="-40" dirty="0">
                <a:cs typeface="Times New Roman"/>
              </a:rPr>
              <a:t>framework </a:t>
            </a:r>
            <a:r>
              <a:rPr lang="it-IT" spc="-10" dirty="0">
                <a:cs typeface="Times New Roman"/>
              </a:rPr>
              <a:t>per </a:t>
            </a:r>
            <a:r>
              <a:rPr lang="it-IT" spc="-80" dirty="0">
                <a:cs typeface="Times New Roman"/>
              </a:rPr>
              <a:t>la </a:t>
            </a:r>
            <a:r>
              <a:rPr lang="it-IT" spc="-45" dirty="0">
                <a:cs typeface="Times New Roman"/>
              </a:rPr>
              <a:t>realizzazione </a:t>
            </a:r>
            <a:r>
              <a:rPr lang="it-IT" spc="-60" dirty="0">
                <a:cs typeface="Times New Roman"/>
              </a:rPr>
              <a:t>dell’interfaccia </a:t>
            </a:r>
            <a:r>
              <a:rPr lang="it-IT" spc="-50" dirty="0">
                <a:cs typeface="Times New Roman"/>
              </a:rPr>
              <a:t>grafica e </a:t>
            </a:r>
            <a:r>
              <a:rPr lang="it-IT" spc="-45" dirty="0">
                <a:cs typeface="Times New Roman"/>
              </a:rPr>
              <a:t>di </a:t>
            </a:r>
            <a:r>
              <a:rPr lang="it-IT" spc="-30" dirty="0">
                <a:cs typeface="Times New Roman"/>
              </a:rPr>
              <a:t>una </a:t>
            </a:r>
            <a:r>
              <a:rPr lang="it-IT" spc="-45" dirty="0">
                <a:cs typeface="Times New Roman"/>
              </a:rPr>
              <a:t>libreria </a:t>
            </a:r>
            <a:r>
              <a:rPr lang="it-IT" spc="-25" dirty="0">
                <a:cs typeface="Times New Roman"/>
              </a:rPr>
              <a:t>interna </a:t>
            </a:r>
            <a:r>
              <a:rPr lang="it-IT" spc="-70" dirty="0">
                <a:cs typeface="Times New Roman"/>
              </a:rPr>
              <a:t>a </a:t>
            </a:r>
            <a:r>
              <a:rPr lang="it-IT" spc="-105" dirty="0">
                <a:cs typeface="Times New Roman"/>
              </a:rPr>
              <a:t>Java </a:t>
            </a:r>
            <a:r>
              <a:rPr lang="it-IT" spc="-10" dirty="0">
                <a:cs typeface="Times New Roman"/>
              </a:rPr>
              <a:t>per </a:t>
            </a:r>
            <a:r>
              <a:rPr lang="it-IT" spc="-80" dirty="0">
                <a:cs typeface="Times New Roman"/>
              </a:rPr>
              <a:t>la </a:t>
            </a:r>
            <a:r>
              <a:rPr lang="it-IT" spc="-35" dirty="0">
                <a:cs typeface="Times New Roman"/>
              </a:rPr>
              <a:t>crittografia </a:t>
            </a:r>
            <a:r>
              <a:rPr lang="it-IT" spc="-50" dirty="0">
                <a:cs typeface="Times New Roman"/>
              </a:rPr>
              <a:t>dei </a:t>
            </a:r>
            <a:r>
              <a:rPr lang="it-IT" spc="-45" dirty="0">
                <a:cs typeface="Times New Roman"/>
              </a:rPr>
              <a:t>dati. </a:t>
            </a:r>
            <a:r>
              <a:rPr lang="it-IT" spc="-50" dirty="0">
                <a:cs typeface="Times New Roman"/>
              </a:rPr>
              <a:t>Il </a:t>
            </a:r>
            <a:r>
              <a:rPr lang="it-IT" spc="-40" dirty="0">
                <a:cs typeface="Times New Roman"/>
              </a:rPr>
              <a:t>framework scelto </a:t>
            </a:r>
            <a:r>
              <a:rPr lang="it-IT" spc="-10" dirty="0">
                <a:cs typeface="Times New Roman"/>
              </a:rPr>
              <a:t>per </a:t>
            </a:r>
            <a:r>
              <a:rPr lang="it-IT" spc="-60" dirty="0">
                <a:cs typeface="Times New Roman"/>
              </a:rPr>
              <a:t>l’interfaccia </a:t>
            </a:r>
            <a:r>
              <a:rPr lang="it-IT" spc="-50" dirty="0">
                <a:cs typeface="Times New Roman"/>
              </a:rPr>
              <a:t>grafica è </a:t>
            </a:r>
            <a:r>
              <a:rPr lang="it-IT" spc="-35" dirty="0">
                <a:cs typeface="Times New Roman"/>
              </a:rPr>
              <a:t>Bootstrap, </a:t>
            </a:r>
            <a:r>
              <a:rPr lang="it-IT" spc="-10" dirty="0">
                <a:cs typeface="Times New Roman"/>
              </a:rPr>
              <a:t>un </a:t>
            </a:r>
            <a:r>
              <a:rPr lang="it-IT" spc="-40" dirty="0">
                <a:cs typeface="Times New Roman"/>
              </a:rPr>
              <a:t>framework </a:t>
            </a:r>
            <a:r>
              <a:rPr lang="it-IT" dirty="0">
                <a:cs typeface="Times New Roman"/>
              </a:rPr>
              <a:t>open </a:t>
            </a:r>
            <a:r>
              <a:rPr lang="it-IT" spc="-20" dirty="0">
                <a:cs typeface="Times New Roman"/>
              </a:rPr>
              <a:t>source </a:t>
            </a:r>
            <a:r>
              <a:rPr lang="it-IT" spc="-40" dirty="0">
                <a:cs typeface="Times New Roman"/>
              </a:rPr>
              <a:t>che </a:t>
            </a:r>
            <a:r>
              <a:rPr lang="it-IT" spc="-30" dirty="0">
                <a:cs typeface="Times New Roman"/>
              </a:rPr>
              <a:t>contiene una </a:t>
            </a:r>
            <a:r>
              <a:rPr lang="it-IT" spc="-40" dirty="0">
                <a:cs typeface="Times New Roman"/>
              </a:rPr>
              <a:t>raccolta </a:t>
            </a:r>
            <a:r>
              <a:rPr lang="it-IT" spc="-45" dirty="0">
                <a:cs typeface="Times New Roman"/>
              </a:rPr>
              <a:t>di </a:t>
            </a:r>
            <a:r>
              <a:rPr lang="it-IT" spc="-20" dirty="0">
                <a:cs typeface="Times New Roman"/>
              </a:rPr>
              <a:t>strumenti </a:t>
            </a:r>
            <a:r>
              <a:rPr lang="it-IT" spc="-50" dirty="0">
                <a:cs typeface="Times New Roman"/>
              </a:rPr>
              <a:t>liberi </a:t>
            </a:r>
            <a:r>
              <a:rPr lang="it-IT" spc="-10" dirty="0">
                <a:cs typeface="Times New Roman"/>
              </a:rPr>
              <a:t>per </a:t>
            </a:r>
            <a:r>
              <a:rPr lang="it-IT" spc="-80" dirty="0">
                <a:cs typeface="Times New Roman"/>
              </a:rPr>
              <a:t>la </a:t>
            </a:r>
            <a:r>
              <a:rPr lang="it-IT" spc="-35" dirty="0">
                <a:cs typeface="Times New Roman"/>
              </a:rPr>
              <a:t>creazione </a:t>
            </a:r>
            <a:r>
              <a:rPr lang="it-IT" spc="-45" dirty="0">
                <a:cs typeface="Times New Roman"/>
              </a:rPr>
              <a:t>di </a:t>
            </a:r>
            <a:r>
              <a:rPr lang="it-IT" spc="-55" dirty="0">
                <a:cs typeface="Times New Roman"/>
              </a:rPr>
              <a:t>siti </a:t>
            </a:r>
            <a:r>
              <a:rPr lang="it-IT" spc="-50" dirty="0">
                <a:cs typeface="Times New Roman"/>
              </a:rPr>
              <a:t>e </a:t>
            </a:r>
            <a:r>
              <a:rPr lang="it-IT" spc="-45" dirty="0">
                <a:cs typeface="Times New Roman"/>
              </a:rPr>
              <a:t>applicazioni </a:t>
            </a:r>
            <a:r>
              <a:rPr lang="it-IT" spc="-10" dirty="0">
                <a:cs typeface="Times New Roman"/>
              </a:rPr>
              <a:t>per </a:t>
            </a:r>
            <a:r>
              <a:rPr lang="it-IT" spc="-90" dirty="0">
                <a:cs typeface="Times New Roman"/>
              </a:rPr>
              <a:t>il </a:t>
            </a:r>
            <a:r>
              <a:rPr lang="it-IT" spc="-110" dirty="0">
                <a:cs typeface="Times New Roman"/>
              </a:rPr>
              <a:t>Web. </a:t>
            </a:r>
            <a:r>
              <a:rPr lang="it-IT" spc="-20" dirty="0">
                <a:cs typeface="Times New Roman"/>
              </a:rPr>
              <a:t>Questo </a:t>
            </a:r>
            <a:r>
              <a:rPr lang="it-IT" spc="-30" dirty="0">
                <a:cs typeface="Times New Roman"/>
              </a:rPr>
              <a:t>contiene </a:t>
            </a:r>
            <a:r>
              <a:rPr lang="it-IT" spc="-45" dirty="0">
                <a:cs typeface="Times New Roman"/>
              </a:rPr>
              <a:t>modelli di </a:t>
            </a:r>
            <a:r>
              <a:rPr lang="it-IT" spc="-25" dirty="0">
                <a:cs typeface="Times New Roman"/>
              </a:rPr>
              <a:t>progettazione </a:t>
            </a:r>
            <a:r>
              <a:rPr lang="it-IT" spc="-45" dirty="0">
                <a:cs typeface="Times New Roman"/>
              </a:rPr>
              <a:t>basati </a:t>
            </a:r>
            <a:r>
              <a:rPr lang="it-IT" spc="-35" dirty="0">
                <a:cs typeface="Times New Roman"/>
              </a:rPr>
              <a:t>su HTML </a:t>
            </a:r>
            <a:r>
              <a:rPr lang="it-IT" spc="-50" dirty="0">
                <a:cs typeface="Times New Roman"/>
              </a:rPr>
              <a:t>e </a:t>
            </a:r>
            <a:r>
              <a:rPr lang="it-IT" spc="-114" dirty="0">
                <a:cs typeface="Times New Roman"/>
              </a:rPr>
              <a:t>CSS, </a:t>
            </a:r>
            <a:r>
              <a:rPr lang="it-IT" spc="-10" dirty="0">
                <a:cs typeface="Times New Roman"/>
              </a:rPr>
              <a:t>per </a:t>
            </a:r>
            <a:r>
              <a:rPr lang="it-IT" spc="-70" dirty="0">
                <a:cs typeface="Times New Roman"/>
              </a:rPr>
              <a:t>le </a:t>
            </a:r>
            <a:r>
              <a:rPr lang="it-IT" spc="-60" dirty="0">
                <a:cs typeface="Times New Roman"/>
              </a:rPr>
              <a:t>varie </a:t>
            </a:r>
            <a:r>
              <a:rPr lang="it-IT" spc="-20" dirty="0">
                <a:cs typeface="Times New Roman"/>
              </a:rPr>
              <a:t>componenti </a:t>
            </a:r>
            <a:r>
              <a:rPr lang="it-IT" spc="-45" dirty="0">
                <a:cs typeface="Times New Roman"/>
              </a:rPr>
              <a:t>dell'interfaccia, </a:t>
            </a:r>
            <a:r>
              <a:rPr lang="it-IT" spc="-30" dirty="0">
                <a:cs typeface="Times New Roman"/>
              </a:rPr>
              <a:t>come </a:t>
            </a:r>
            <a:r>
              <a:rPr lang="it-IT" spc="-35" dirty="0">
                <a:cs typeface="Times New Roman"/>
              </a:rPr>
              <a:t>moduli, </a:t>
            </a:r>
            <a:r>
              <a:rPr lang="it-IT" spc="-10" dirty="0">
                <a:cs typeface="Times New Roman"/>
              </a:rPr>
              <a:t>bottoni </a:t>
            </a:r>
            <a:r>
              <a:rPr lang="it-IT" spc="-50" dirty="0">
                <a:cs typeface="Times New Roman"/>
              </a:rPr>
              <a:t>e navigazione, così </a:t>
            </a:r>
            <a:r>
              <a:rPr lang="it-IT" spc="-30" dirty="0">
                <a:cs typeface="Times New Roman"/>
              </a:rPr>
              <a:t>come </a:t>
            </a:r>
            <a:r>
              <a:rPr lang="it-IT" spc="-50" dirty="0">
                <a:cs typeface="Times New Roman"/>
              </a:rPr>
              <a:t>alcune </a:t>
            </a:r>
            <a:r>
              <a:rPr lang="it-IT" spc="-40" dirty="0">
                <a:cs typeface="Times New Roman"/>
              </a:rPr>
              <a:t>estensioni opzionali </a:t>
            </a:r>
            <a:r>
              <a:rPr lang="it-IT" spc="-45" dirty="0">
                <a:cs typeface="Times New Roman"/>
              </a:rPr>
              <a:t>di</a:t>
            </a:r>
            <a:r>
              <a:rPr lang="it-IT" spc="-40" dirty="0">
                <a:cs typeface="Times New Roman"/>
              </a:rPr>
              <a:t> </a:t>
            </a:r>
            <a:r>
              <a:rPr lang="it-IT" spc="-70" dirty="0">
                <a:cs typeface="Times New Roman"/>
              </a:rPr>
              <a:t>JavaScript. Invece la libreria che abbiamo menzionato è la libreria </a:t>
            </a:r>
            <a:r>
              <a:rPr lang="it-IT" spc="-70" dirty="0" err="1">
                <a:cs typeface="Times New Roman"/>
              </a:rPr>
              <a:t>Jquery</a:t>
            </a:r>
            <a:r>
              <a:rPr lang="it-IT" spc="-70" dirty="0">
                <a:cs typeface="Times New Roman"/>
              </a:rPr>
              <a:t>,</a:t>
            </a:r>
            <a:r>
              <a:rPr lang="it-IT" dirty="0"/>
              <a:t> un framework JavaScript open source che rende più semplice manipolare il DOM delle pagine HTML.</a:t>
            </a:r>
          </a:p>
          <a:p>
            <a:endParaRPr lang="it-IT" dirty="0">
              <a:cs typeface="Times New Roman"/>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34695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Design Pattern</a:t>
            </a:r>
          </a:p>
        </p:txBody>
      </p:sp>
      <p:sp>
        <p:nvSpPr>
          <p:cNvPr id="14" name="Segnaposto contenuto 13"/>
          <p:cNvSpPr>
            <a:spLocks noGrp="1"/>
          </p:cNvSpPr>
          <p:nvPr>
            <p:ph idx="1"/>
          </p:nvPr>
        </p:nvSpPr>
        <p:spPr>
          <a:xfrm>
            <a:off x="905611" y="1647676"/>
            <a:ext cx="10157354" cy="4763800"/>
          </a:xfrm>
        </p:spPr>
        <p:txBody>
          <a:bodyPr rtlCol="0">
            <a:normAutofit/>
          </a:bodyPr>
          <a:lstStyle/>
          <a:p>
            <a:r>
              <a:rPr lang="it-IT" dirty="0"/>
              <a:t>DAO Pattern</a:t>
            </a:r>
          </a:p>
          <a:p>
            <a:pPr lvl="1"/>
            <a:r>
              <a:rPr lang="it-IT" dirty="0"/>
              <a:t>si è deciso di utilizzare il DAO pattern per stratificare e isolare l'accesso ad una tabella tramite </a:t>
            </a:r>
            <a:r>
              <a:rPr lang="it-IT" dirty="0" err="1"/>
              <a:t>query</a:t>
            </a:r>
            <a:r>
              <a:rPr lang="it-IT" dirty="0"/>
              <a:t>, ovvero al data </a:t>
            </a:r>
            <a:r>
              <a:rPr lang="it-IT" dirty="0" err="1"/>
              <a:t>layer</a:t>
            </a:r>
            <a:r>
              <a:rPr lang="it-IT" dirty="0"/>
              <a:t> da parte della business </a:t>
            </a:r>
            <a:r>
              <a:rPr lang="it-IT" dirty="0" err="1"/>
              <a:t>logic</a:t>
            </a:r>
            <a:r>
              <a:rPr lang="it-IT" dirty="0"/>
              <a:t> creando un maggiore livello di astrazione ed una più facile manutenibilità. I metodi del DAO con le rispettive </a:t>
            </a:r>
            <a:r>
              <a:rPr lang="it-IT" dirty="0" err="1"/>
              <a:t>query</a:t>
            </a:r>
            <a:r>
              <a:rPr lang="it-IT" dirty="0"/>
              <a:t> dentro verranno così richiamati dalle classi della business </a:t>
            </a:r>
            <a:r>
              <a:rPr lang="it-IT" dirty="0" err="1"/>
              <a:t>logic</a:t>
            </a:r>
            <a:endParaRPr lang="it-IT" dirty="0"/>
          </a:p>
          <a:p>
            <a:endParaRPr lang="it-IT" dirty="0"/>
          </a:p>
          <a:p>
            <a:endParaRPr lang="it-IT" dirty="0">
              <a:cs typeface="Times New Roman"/>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pic>
        <p:nvPicPr>
          <p:cNvPr id="3" name="Immagine 2">
            <a:extLst>
              <a:ext uri="{FF2B5EF4-FFF2-40B4-BE49-F238E27FC236}">
                <a16:creationId xmlns:a16="http://schemas.microsoft.com/office/drawing/2014/main" id="{2C4EBFD5-1F8D-4F33-A444-FF72A3D92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611" y="1505823"/>
            <a:ext cx="9857773" cy="5286375"/>
          </a:xfrm>
          <a:prstGeom prst="rect">
            <a:avLst/>
          </a:prstGeom>
        </p:spPr>
      </p:pic>
    </p:spTree>
    <p:extLst>
      <p:ext uri="{BB962C8B-B14F-4D97-AF65-F5344CB8AC3E}">
        <p14:creationId xmlns:p14="http://schemas.microsoft.com/office/powerpoint/2010/main" val="220806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98276" y="1340768"/>
            <a:ext cx="9361040" cy="1323439"/>
          </a:xfrm>
          <a:prstGeom prst="rect">
            <a:avLst/>
          </a:prstGeom>
          <a:noFill/>
        </p:spPr>
        <p:txBody>
          <a:bodyPr wrap="square" rtlCol="0">
            <a:spAutoFit/>
          </a:bodyPr>
          <a:lstStyle/>
          <a:p>
            <a:r>
              <a:rPr lang="it-IT" sz="8000" dirty="0"/>
              <a:t>IMPLEMENTAZIONE</a:t>
            </a:r>
          </a:p>
        </p:txBody>
      </p:sp>
    </p:spTree>
    <p:extLst>
      <p:ext uri="{BB962C8B-B14F-4D97-AF65-F5344CB8AC3E}">
        <p14:creationId xmlns:p14="http://schemas.microsoft.com/office/powerpoint/2010/main" val="29751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Quadro </a:t>
            </a:r>
            <a:r>
              <a:rPr lang="en-US" dirty="0" err="1"/>
              <a:t>progetto</a:t>
            </a: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
        <p:nvSpPr>
          <p:cNvPr id="4" name="CasellaDiTesto 3">
            <a:extLst>
              <a:ext uri="{FF2B5EF4-FFF2-40B4-BE49-F238E27FC236}">
                <a16:creationId xmlns:a16="http://schemas.microsoft.com/office/drawing/2014/main" id="{5F60E371-0895-4CA0-8385-0E500228F9B4}"/>
              </a:ext>
            </a:extLst>
          </p:cNvPr>
          <p:cNvSpPr txBox="1"/>
          <p:nvPr/>
        </p:nvSpPr>
        <p:spPr>
          <a:xfrm>
            <a:off x="549796" y="2492896"/>
            <a:ext cx="4032448" cy="1569660"/>
          </a:xfrm>
          <a:prstGeom prst="rect">
            <a:avLst/>
          </a:prstGeom>
          <a:noFill/>
        </p:spPr>
        <p:txBody>
          <a:bodyPr wrap="square" rtlCol="0">
            <a:spAutoFit/>
          </a:bodyPr>
          <a:lstStyle/>
          <a:p>
            <a:pPr algn="ctr"/>
            <a:r>
              <a:rPr lang="it-IT" b="1" dirty="0" err="1"/>
              <a:t>TirocinioFast</a:t>
            </a:r>
            <a:r>
              <a:rPr lang="it-IT" b="1" dirty="0"/>
              <a:t> Server</a:t>
            </a:r>
          </a:p>
          <a:p>
            <a:pPr algn="ctr"/>
            <a:endParaRPr lang="it-IT" b="1" dirty="0"/>
          </a:p>
          <a:p>
            <a:r>
              <a:rPr lang="it-IT" dirty="0"/>
              <a:t>Classi di model</a:t>
            </a:r>
          </a:p>
          <a:p>
            <a:r>
              <a:rPr lang="it-IT" dirty="0"/>
              <a:t>Classi </a:t>
            </a:r>
            <a:r>
              <a:rPr lang="it-IT"/>
              <a:t>di control</a:t>
            </a:r>
            <a:endParaRPr lang="it-IT" dirty="0"/>
          </a:p>
        </p:txBody>
      </p:sp>
      <p:sp>
        <p:nvSpPr>
          <p:cNvPr id="8" name="CasellaDiTesto 7">
            <a:extLst>
              <a:ext uri="{FF2B5EF4-FFF2-40B4-BE49-F238E27FC236}">
                <a16:creationId xmlns:a16="http://schemas.microsoft.com/office/drawing/2014/main" id="{6600441D-7CF0-47A8-ACE6-64B9F2D6584E}"/>
              </a:ext>
            </a:extLst>
          </p:cNvPr>
          <p:cNvSpPr txBox="1"/>
          <p:nvPr/>
        </p:nvSpPr>
        <p:spPr>
          <a:xfrm>
            <a:off x="7318548" y="2492896"/>
            <a:ext cx="4032448" cy="2308324"/>
          </a:xfrm>
          <a:prstGeom prst="rect">
            <a:avLst/>
          </a:prstGeom>
          <a:noFill/>
        </p:spPr>
        <p:txBody>
          <a:bodyPr wrap="square" rtlCol="0">
            <a:spAutoFit/>
          </a:bodyPr>
          <a:lstStyle/>
          <a:p>
            <a:pPr algn="ctr"/>
            <a:r>
              <a:rPr lang="it-IT" b="1" dirty="0" err="1"/>
              <a:t>TirocinioFast</a:t>
            </a:r>
            <a:r>
              <a:rPr lang="it-IT" b="1" dirty="0"/>
              <a:t> Client</a:t>
            </a:r>
          </a:p>
          <a:p>
            <a:pPr algn="ctr"/>
            <a:endParaRPr lang="it-IT" b="1" dirty="0"/>
          </a:p>
          <a:p>
            <a:r>
              <a:rPr lang="it-IT" dirty="0"/>
              <a:t>HTML</a:t>
            </a:r>
          </a:p>
          <a:p>
            <a:r>
              <a:rPr lang="it-IT" dirty="0"/>
              <a:t>CSS</a:t>
            </a:r>
          </a:p>
          <a:p>
            <a:r>
              <a:rPr lang="it-IT" dirty="0"/>
              <a:t>JSP</a:t>
            </a:r>
          </a:p>
          <a:p>
            <a:r>
              <a:rPr lang="it-IT" dirty="0"/>
              <a:t>JAVASCRIPT</a:t>
            </a:r>
          </a:p>
        </p:txBody>
      </p:sp>
    </p:spTree>
    <p:extLst>
      <p:ext uri="{BB962C8B-B14F-4D97-AF65-F5344CB8AC3E}">
        <p14:creationId xmlns:p14="http://schemas.microsoft.com/office/powerpoint/2010/main" val="224469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GitHub</a:t>
            </a:r>
          </a:p>
        </p:txBody>
      </p:sp>
      <p:sp>
        <p:nvSpPr>
          <p:cNvPr id="14" name="Segnaposto contenuto 13"/>
          <p:cNvSpPr>
            <a:spLocks noGrp="1"/>
          </p:cNvSpPr>
          <p:nvPr>
            <p:ph idx="1"/>
          </p:nvPr>
        </p:nvSpPr>
        <p:spPr>
          <a:xfrm>
            <a:off x="905611" y="1647676"/>
            <a:ext cx="10157354" cy="4763800"/>
          </a:xfrm>
        </p:spPr>
        <p:txBody>
          <a:bodyPr rtlCol="0">
            <a:normAutofit/>
          </a:bodyPr>
          <a:lstStyle/>
          <a:p>
            <a:pPr marL="0" indent="0">
              <a:buNone/>
            </a:pPr>
            <a:r>
              <a:rPr lang="it-IT" dirty="0"/>
              <a:t>Il sistema di </a:t>
            </a:r>
            <a:r>
              <a:rPr lang="it-IT" dirty="0" err="1"/>
              <a:t>versioning</a:t>
            </a:r>
            <a:r>
              <a:rPr lang="it-IT" dirty="0"/>
              <a:t> usato per gestire il progetto è </a:t>
            </a:r>
            <a:r>
              <a:rPr lang="it-IT" dirty="0" err="1"/>
              <a:t>Git</a:t>
            </a:r>
            <a:r>
              <a:rPr lang="it-IT" dirty="0"/>
              <a:t>, attraverso GitHub.</a:t>
            </a:r>
          </a:p>
          <a:p>
            <a:pPr marL="0" indent="0">
              <a:buNone/>
            </a:pPr>
            <a:r>
              <a:rPr lang="it-IT" dirty="0"/>
              <a:t>Esso contiene:</a:t>
            </a:r>
          </a:p>
          <a:p>
            <a:r>
              <a:rPr lang="it-IT" dirty="0"/>
              <a:t>Una repository per il progetto</a:t>
            </a:r>
          </a:p>
          <a:p>
            <a:r>
              <a:rPr lang="it-IT" dirty="0" err="1"/>
              <a:t>Branch</a:t>
            </a:r>
            <a:r>
              <a:rPr lang="it-IT" dirty="0"/>
              <a:t> master</a:t>
            </a:r>
          </a:p>
          <a:p>
            <a:r>
              <a:rPr lang="it-IT" dirty="0"/>
              <a:t>Pull </a:t>
            </a:r>
            <a:r>
              <a:rPr lang="it-IT" dirty="0" err="1"/>
              <a:t>Requests</a:t>
            </a:r>
            <a:endParaRPr lang="it-IT" dirty="0"/>
          </a:p>
          <a:p>
            <a:endParaRPr lang="it-IT" dirty="0"/>
          </a:p>
          <a:p>
            <a:endParaRPr lang="it-IT" dirty="0">
              <a:cs typeface="Times New Roman"/>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77174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Descrizione</a:t>
            </a:r>
            <a:r>
              <a:rPr lang="en-US" dirty="0"/>
              <a:t> </a:t>
            </a:r>
            <a:r>
              <a:rPr lang="en-US" dirty="0" err="1"/>
              <a:t>delle</a:t>
            </a:r>
            <a:r>
              <a:rPr lang="en-US" dirty="0"/>
              <a:t> </a:t>
            </a:r>
            <a:r>
              <a:rPr lang="en-US" dirty="0" err="1"/>
              <a:t>componenti</a:t>
            </a:r>
            <a:r>
              <a:rPr lang="en-US" dirty="0"/>
              <a:t> </a:t>
            </a:r>
            <a:r>
              <a:rPr lang="en-US" dirty="0" err="1"/>
              <a:t>utilizzate</a:t>
            </a:r>
            <a:endParaRPr lang="en-US"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pic>
        <p:nvPicPr>
          <p:cNvPr id="3" name="Immagine 2">
            <a:extLst>
              <a:ext uri="{FF2B5EF4-FFF2-40B4-BE49-F238E27FC236}">
                <a16:creationId xmlns:a16="http://schemas.microsoft.com/office/drawing/2014/main" id="{0FDCC146-2277-4325-AA9A-9D95E1EC6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1700808"/>
            <a:ext cx="2568290" cy="2509474"/>
          </a:xfrm>
          <a:prstGeom prst="rect">
            <a:avLst/>
          </a:prstGeom>
        </p:spPr>
      </p:pic>
      <p:sp>
        <p:nvSpPr>
          <p:cNvPr id="4" name="CasellaDiTesto 3">
            <a:extLst>
              <a:ext uri="{FF2B5EF4-FFF2-40B4-BE49-F238E27FC236}">
                <a16:creationId xmlns:a16="http://schemas.microsoft.com/office/drawing/2014/main" id="{00BADB70-A89C-4BA2-BE78-5A22D1FDADC9}"/>
              </a:ext>
            </a:extLst>
          </p:cNvPr>
          <p:cNvSpPr txBox="1"/>
          <p:nvPr/>
        </p:nvSpPr>
        <p:spPr>
          <a:xfrm>
            <a:off x="693812" y="4653136"/>
            <a:ext cx="2352266" cy="1938992"/>
          </a:xfrm>
          <a:prstGeom prst="rect">
            <a:avLst/>
          </a:prstGeom>
          <a:noFill/>
        </p:spPr>
        <p:txBody>
          <a:bodyPr wrap="square" rtlCol="0">
            <a:spAutoFit/>
          </a:bodyPr>
          <a:lstStyle/>
          <a:p>
            <a:pPr algn="ctr"/>
            <a:r>
              <a:rPr lang="it-IT" b="1" dirty="0"/>
              <a:t>GitHub</a:t>
            </a:r>
          </a:p>
          <a:p>
            <a:r>
              <a:rPr lang="it-IT" dirty="0"/>
              <a:t>È un servizio di hosting per progetti software</a:t>
            </a:r>
          </a:p>
        </p:txBody>
      </p:sp>
      <p:pic>
        <p:nvPicPr>
          <p:cNvPr id="7" name="Immagine 6">
            <a:extLst>
              <a:ext uri="{FF2B5EF4-FFF2-40B4-BE49-F238E27FC236}">
                <a16:creationId xmlns:a16="http://schemas.microsoft.com/office/drawing/2014/main" id="{623E912E-90DC-4C19-8EEC-C484DC29F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244" y="1700808"/>
            <a:ext cx="3136843" cy="2509474"/>
          </a:xfrm>
          <a:prstGeom prst="rect">
            <a:avLst/>
          </a:prstGeom>
        </p:spPr>
      </p:pic>
      <p:sp>
        <p:nvSpPr>
          <p:cNvPr id="10" name="CasellaDiTesto 9">
            <a:extLst>
              <a:ext uri="{FF2B5EF4-FFF2-40B4-BE49-F238E27FC236}">
                <a16:creationId xmlns:a16="http://schemas.microsoft.com/office/drawing/2014/main" id="{D2A24BFF-175F-4CD2-B0F9-0C3388CC4FF2}"/>
              </a:ext>
            </a:extLst>
          </p:cNvPr>
          <p:cNvSpPr txBox="1"/>
          <p:nvPr/>
        </p:nvSpPr>
        <p:spPr>
          <a:xfrm>
            <a:off x="3286100" y="4581128"/>
            <a:ext cx="4968552" cy="1938992"/>
          </a:xfrm>
          <a:prstGeom prst="rect">
            <a:avLst/>
          </a:prstGeom>
          <a:noFill/>
        </p:spPr>
        <p:txBody>
          <a:bodyPr wrap="square" rtlCol="0">
            <a:spAutoFit/>
          </a:bodyPr>
          <a:lstStyle/>
          <a:p>
            <a:pPr algn="ctr"/>
            <a:r>
              <a:rPr lang="it-IT" b="1" dirty="0"/>
              <a:t>Bootstrap</a:t>
            </a:r>
          </a:p>
          <a:p>
            <a:r>
              <a:rPr lang="it-IT" dirty="0"/>
              <a:t>È un framework open source che contiene una raccolta di strumenti per la creazione di siti ed applicazioni per il web</a:t>
            </a:r>
          </a:p>
        </p:txBody>
      </p:sp>
      <p:pic>
        <p:nvPicPr>
          <p:cNvPr id="9" name="Immagine 8">
            <a:extLst>
              <a:ext uri="{FF2B5EF4-FFF2-40B4-BE49-F238E27FC236}">
                <a16:creationId xmlns:a16="http://schemas.microsoft.com/office/drawing/2014/main" id="{3C7EEDA7-3ABD-4DF3-B6DA-E2A8FA622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4692" y="2204864"/>
            <a:ext cx="3389462" cy="1397000"/>
          </a:xfrm>
          <a:prstGeom prst="rect">
            <a:avLst/>
          </a:prstGeom>
        </p:spPr>
      </p:pic>
      <p:sp>
        <p:nvSpPr>
          <p:cNvPr id="15" name="CasellaDiTesto 14">
            <a:extLst>
              <a:ext uri="{FF2B5EF4-FFF2-40B4-BE49-F238E27FC236}">
                <a16:creationId xmlns:a16="http://schemas.microsoft.com/office/drawing/2014/main" id="{A683B7E4-EAC7-4D1A-965E-35FBA01C34DB}"/>
              </a:ext>
            </a:extLst>
          </p:cNvPr>
          <p:cNvSpPr txBox="1"/>
          <p:nvPr/>
        </p:nvSpPr>
        <p:spPr>
          <a:xfrm>
            <a:off x="8254653" y="4581128"/>
            <a:ext cx="3934172" cy="2308324"/>
          </a:xfrm>
          <a:prstGeom prst="rect">
            <a:avLst/>
          </a:prstGeom>
          <a:noFill/>
        </p:spPr>
        <p:txBody>
          <a:bodyPr wrap="square" rtlCol="0">
            <a:spAutoFit/>
          </a:bodyPr>
          <a:lstStyle/>
          <a:p>
            <a:pPr algn="ctr"/>
            <a:r>
              <a:rPr lang="it-IT" b="1" dirty="0"/>
              <a:t>Eclipse</a:t>
            </a:r>
          </a:p>
          <a:p>
            <a:r>
              <a:rPr lang="it-IT" dirty="0"/>
              <a:t>Piattaforma open source ed è un ambiente di sviluppo integrato multi-linguaggio e multi-piattaforma</a:t>
            </a:r>
          </a:p>
        </p:txBody>
      </p:sp>
    </p:spTree>
    <p:extLst>
      <p:ext uri="{BB962C8B-B14F-4D97-AF65-F5344CB8AC3E}">
        <p14:creationId xmlns:p14="http://schemas.microsoft.com/office/powerpoint/2010/main" val="4056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79D3488-4D3A-437E-9AFB-4D396B242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972" y="0"/>
            <a:ext cx="7848872" cy="6858000"/>
          </a:xfrm>
          <a:prstGeom prst="rect">
            <a:avLst/>
          </a:prstGeom>
        </p:spPr>
      </p:pic>
    </p:spTree>
    <p:extLst>
      <p:ext uri="{BB962C8B-B14F-4D97-AF65-F5344CB8AC3E}">
        <p14:creationId xmlns:p14="http://schemas.microsoft.com/office/powerpoint/2010/main" val="329694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98276" y="1340768"/>
            <a:ext cx="9361040" cy="1323439"/>
          </a:xfrm>
          <a:prstGeom prst="rect">
            <a:avLst/>
          </a:prstGeom>
          <a:noFill/>
        </p:spPr>
        <p:txBody>
          <a:bodyPr wrap="square" rtlCol="0">
            <a:spAutoFit/>
          </a:bodyPr>
          <a:lstStyle/>
          <a:p>
            <a:r>
              <a:rPr lang="it-IT" sz="8000" dirty="0"/>
              <a:t>		TESTING</a:t>
            </a:r>
          </a:p>
        </p:txBody>
      </p:sp>
    </p:spTree>
    <p:extLst>
      <p:ext uri="{BB962C8B-B14F-4D97-AF65-F5344CB8AC3E}">
        <p14:creationId xmlns:p14="http://schemas.microsoft.com/office/powerpoint/2010/main" val="121457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Pass / Fail criteria</a:t>
            </a:r>
          </a:p>
        </p:txBody>
      </p:sp>
      <p:sp>
        <p:nvSpPr>
          <p:cNvPr id="14" name="Segnaposto contenuto 13"/>
          <p:cNvSpPr>
            <a:spLocks noGrp="1"/>
          </p:cNvSpPr>
          <p:nvPr>
            <p:ph idx="1"/>
          </p:nvPr>
        </p:nvSpPr>
        <p:spPr>
          <a:xfrm>
            <a:off x="905611" y="1647676"/>
            <a:ext cx="10157354" cy="4763800"/>
          </a:xfrm>
        </p:spPr>
        <p:txBody>
          <a:bodyPr rtlCol="0">
            <a:normAutofit/>
          </a:bodyPr>
          <a:lstStyle/>
          <a:p>
            <a:pPr marL="0" indent="0">
              <a:buNone/>
            </a:pPr>
            <a:r>
              <a:rPr lang="it-IT" dirty="0"/>
              <a:t>Un test avrà successo se, dato un input al sistema, l’output osservato sarà diverso dall’output atteso dall’oracolo, quindi è stata identificata una failure. In tal caso questa verrà analizzata e si procederà alla correzione. </a:t>
            </a:r>
          </a:p>
          <a:p>
            <a:pPr marL="0" indent="0">
              <a:buNone/>
            </a:pPr>
            <a:r>
              <a:rPr lang="it-IT" dirty="0"/>
              <a:t>Invece, un test fallirà quando l’output osservato sarà uguale al comportamento atteso descritto nell’oracolo.</a:t>
            </a:r>
          </a:p>
          <a:p>
            <a:endParaRPr lang="it-IT" dirty="0"/>
          </a:p>
          <a:p>
            <a:endParaRPr lang="it-IT" dirty="0">
              <a:cs typeface="Times New Roman"/>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343755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a:t>Testing di </a:t>
            </a:r>
            <a:r>
              <a:rPr lang="en-US" dirty="0" err="1"/>
              <a:t>unità</a:t>
            </a:r>
            <a:r>
              <a:rPr lang="en-US" dirty="0"/>
              <a:t>: JUnit</a:t>
            </a:r>
          </a:p>
        </p:txBody>
      </p:sp>
      <p:sp>
        <p:nvSpPr>
          <p:cNvPr id="14" name="Segnaposto contenuto 13"/>
          <p:cNvSpPr>
            <a:spLocks noGrp="1"/>
          </p:cNvSpPr>
          <p:nvPr>
            <p:ph idx="1"/>
          </p:nvPr>
        </p:nvSpPr>
        <p:spPr>
          <a:xfrm>
            <a:off x="905611" y="1647676"/>
            <a:ext cx="10157354" cy="4763800"/>
          </a:xfrm>
        </p:spPr>
        <p:txBody>
          <a:bodyPr rtlCol="0">
            <a:normAutofit lnSpcReduction="10000"/>
          </a:bodyPr>
          <a:lstStyle/>
          <a:p>
            <a:pPr marL="0" indent="0">
              <a:buNone/>
            </a:pPr>
            <a:endParaRPr lang="it-IT" dirty="0"/>
          </a:p>
          <a:p>
            <a:pPr marL="0" indent="0">
              <a:buNone/>
            </a:pPr>
            <a:endParaRPr lang="it-IT" dirty="0"/>
          </a:p>
          <a:p>
            <a:pPr marL="0" indent="0">
              <a:buNone/>
            </a:pPr>
            <a:endParaRPr lang="it-IT" dirty="0"/>
          </a:p>
          <a:p>
            <a:pPr marL="0" indent="0">
              <a:buNone/>
            </a:pPr>
            <a:r>
              <a:rPr lang="it-IT" dirty="0"/>
              <a:t>Per il testing dei metodi e delle classi prestabilite, si è utilizzato il framework </a:t>
            </a:r>
            <a:r>
              <a:rPr lang="it-IT" dirty="0" err="1"/>
              <a:t>JUnit</a:t>
            </a:r>
            <a:endParaRPr lang="it-IT" dirty="0"/>
          </a:p>
          <a:p>
            <a:pPr marL="0" indent="0">
              <a:buNone/>
            </a:pPr>
            <a:r>
              <a:rPr lang="it-IT" dirty="0"/>
              <a:t>Per effettuare testing in questa fase le componenti vengono isolate tramite l’utilizzo di Test </a:t>
            </a:r>
            <a:r>
              <a:rPr lang="it-IT" dirty="0" err="1"/>
              <a:t>Stub</a:t>
            </a:r>
            <a:r>
              <a:rPr lang="it-IT" dirty="0"/>
              <a:t> (implementazione completa o parziale di una componente dalla quale dipende la componente testata) e di Test Driver (implementazione completa o parziale di una componente che fa uso della componente da testare) che permettono di sostituire le parti mancanti del sistema</a:t>
            </a:r>
          </a:p>
          <a:p>
            <a:pPr marL="0" indent="0">
              <a:buNone/>
            </a:pPr>
            <a:endParaRPr lang="it-IT" dirty="0"/>
          </a:p>
          <a:p>
            <a:endParaRPr lang="it-IT" dirty="0"/>
          </a:p>
          <a:p>
            <a:endParaRPr lang="it-IT" dirty="0">
              <a:cs typeface="Times New Roman"/>
            </a:endParaRP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pic>
        <p:nvPicPr>
          <p:cNvPr id="3" name="Immagine 2">
            <a:extLst>
              <a:ext uri="{FF2B5EF4-FFF2-40B4-BE49-F238E27FC236}">
                <a16:creationId xmlns:a16="http://schemas.microsoft.com/office/drawing/2014/main" id="{6EEF0F67-AC40-4DA2-B884-310D903E1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148" y="1647676"/>
            <a:ext cx="4104456" cy="1083576"/>
          </a:xfrm>
          <a:prstGeom prst="rect">
            <a:avLst/>
          </a:prstGeom>
        </p:spPr>
      </p:pic>
    </p:spTree>
    <p:extLst>
      <p:ext uri="{BB962C8B-B14F-4D97-AF65-F5344CB8AC3E}">
        <p14:creationId xmlns:p14="http://schemas.microsoft.com/office/powerpoint/2010/main" val="422984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98276" y="1340768"/>
            <a:ext cx="9361040" cy="1323439"/>
          </a:xfrm>
          <a:prstGeom prst="rect">
            <a:avLst/>
          </a:prstGeom>
          <a:noFill/>
        </p:spPr>
        <p:txBody>
          <a:bodyPr wrap="square" rtlCol="0">
            <a:spAutoFit/>
          </a:bodyPr>
          <a:lstStyle/>
          <a:p>
            <a:r>
              <a:rPr lang="it-IT" sz="8000" dirty="0">
                <a:hlinkClick r:id="rId2"/>
              </a:rPr>
              <a:t>LIVE DEMO</a:t>
            </a:r>
            <a:endParaRPr lang="it-IT" sz="8000" dirty="0"/>
          </a:p>
        </p:txBody>
      </p:sp>
    </p:spTree>
    <p:extLst>
      <p:ext uri="{BB962C8B-B14F-4D97-AF65-F5344CB8AC3E}">
        <p14:creationId xmlns:p14="http://schemas.microsoft.com/office/powerpoint/2010/main" val="147714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261764" y="1340768"/>
            <a:ext cx="9001000" cy="1323439"/>
          </a:xfrm>
          <a:prstGeom prst="rect">
            <a:avLst/>
          </a:prstGeom>
          <a:noFill/>
        </p:spPr>
        <p:txBody>
          <a:bodyPr wrap="square" rtlCol="0">
            <a:spAutoFit/>
          </a:bodyPr>
          <a:lstStyle/>
          <a:p>
            <a:r>
              <a:rPr lang="it-IT" sz="8000" dirty="0"/>
              <a:t>Conclusioni</a:t>
            </a:r>
          </a:p>
        </p:txBody>
      </p:sp>
    </p:spTree>
    <p:extLst>
      <p:ext uri="{BB962C8B-B14F-4D97-AF65-F5344CB8AC3E}">
        <p14:creationId xmlns:p14="http://schemas.microsoft.com/office/powerpoint/2010/main" val="272617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Aspetti</a:t>
            </a:r>
            <a:r>
              <a:rPr lang="en-US" dirty="0"/>
              <a:t> </a:t>
            </a:r>
            <a:r>
              <a:rPr lang="en-US" dirty="0" err="1"/>
              <a:t>positivi</a:t>
            </a:r>
            <a:endParaRPr lang="en-US" dirty="0"/>
          </a:p>
        </p:txBody>
      </p:sp>
      <p:sp>
        <p:nvSpPr>
          <p:cNvPr id="14" name="Segnaposto contenuto 13"/>
          <p:cNvSpPr>
            <a:spLocks noGrp="1"/>
          </p:cNvSpPr>
          <p:nvPr>
            <p:ph idx="1"/>
          </p:nvPr>
        </p:nvSpPr>
        <p:spPr>
          <a:xfrm>
            <a:off x="905611" y="1647676"/>
            <a:ext cx="10157354" cy="4763800"/>
          </a:xfrm>
        </p:spPr>
        <p:txBody>
          <a:bodyPr rtlCol="0">
            <a:normAutofit/>
          </a:bodyPr>
          <a:lstStyle/>
          <a:p>
            <a:r>
              <a:rPr lang="it-IT" dirty="0"/>
              <a:t>Conoscenza di nuove tecniche di sviluppo ed implementazione</a:t>
            </a:r>
          </a:p>
          <a:p>
            <a:r>
              <a:rPr lang="it-IT" dirty="0"/>
              <a:t>Organizzare il lavoro per rispettare le consegne</a:t>
            </a:r>
          </a:p>
          <a:p>
            <a:r>
              <a:rPr lang="it-IT" dirty="0"/>
              <a:t>Apprendere a lavorare sotto stress</a:t>
            </a:r>
          </a:p>
          <a:p>
            <a:r>
              <a:rPr lang="it-IT" dirty="0"/>
              <a:t>Organizzare il lavoro in gruppo, dividendo compiti e responsabilità</a:t>
            </a:r>
          </a:p>
          <a:p>
            <a:r>
              <a:rPr lang="it-IT" dirty="0"/>
              <a:t>Confrontarsi con altri membri del team per trovare soluzioni a problemi</a:t>
            </a:r>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184112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117309" y="76200"/>
            <a:ext cx="10157354" cy="1397000"/>
          </a:xfrm>
        </p:spPr>
        <p:txBody>
          <a:bodyPr rtlCol="0"/>
          <a:lstStyle/>
          <a:p>
            <a:pPr rtl="0"/>
            <a:r>
              <a:rPr lang="en-US" dirty="0" err="1"/>
              <a:t>Aspetti</a:t>
            </a:r>
            <a:r>
              <a:rPr lang="en-US" dirty="0"/>
              <a:t> </a:t>
            </a:r>
            <a:r>
              <a:rPr lang="en-US" dirty="0" err="1"/>
              <a:t>negativi</a:t>
            </a:r>
            <a:endParaRPr lang="en-US" dirty="0"/>
          </a:p>
        </p:txBody>
      </p:sp>
      <p:sp>
        <p:nvSpPr>
          <p:cNvPr id="14" name="Segnaposto contenuto 13"/>
          <p:cNvSpPr>
            <a:spLocks noGrp="1"/>
          </p:cNvSpPr>
          <p:nvPr>
            <p:ph idx="1"/>
          </p:nvPr>
        </p:nvSpPr>
        <p:spPr>
          <a:xfrm>
            <a:off x="905611" y="1647676"/>
            <a:ext cx="10157354" cy="4763800"/>
          </a:xfrm>
        </p:spPr>
        <p:txBody>
          <a:bodyPr rtlCol="0">
            <a:normAutofit/>
          </a:bodyPr>
          <a:lstStyle/>
          <a:p>
            <a:r>
              <a:rPr lang="it-IT" dirty="0"/>
              <a:t>Assenza di un membro esperto che possa risolvere i problemi che si incontrano in breve tempo, anche per i più semplici</a:t>
            </a:r>
          </a:p>
          <a:p>
            <a:r>
              <a:rPr lang="it-IT" dirty="0"/>
              <a:t>Inizialmente, a causa dell’inesperienza, mancanza di un metodo di lavoro lineare ed ordinato</a:t>
            </a:r>
          </a:p>
          <a:p>
            <a:pPr marL="0" indent="0">
              <a:buNone/>
            </a:pPr>
            <a:endParaRPr lang="it-IT" dirty="0"/>
          </a:p>
          <a:p>
            <a:endParaRPr lang="it-IT" dirty="0"/>
          </a:p>
        </p:txBody>
      </p:sp>
      <p:sp>
        <p:nvSpPr>
          <p:cNvPr id="5" name="Segnaposto contenuto 13">
            <a:extLst>
              <a:ext uri="{FF2B5EF4-FFF2-40B4-BE49-F238E27FC236}">
                <a16:creationId xmlns:a16="http://schemas.microsoft.com/office/drawing/2014/main" id="{6EE90535-B679-4EA2-B5D3-9F64283EE247}"/>
              </a:ext>
            </a:extLst>
          </p:cNvPr>
          <p:cNvSpPr txBox="1">
            <a:spLocks/>
          </p:cNvSpPr>
          <p:nvPr/>
        </p:nvSpPr>
        <p:spPr>
          <a:xfrm>
            <a:off x="1125860" y="5157192"/>
            <a:ext cx="10157354" cy="4470400"/>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baseline="0">
                <a:solidFill>
                  <a:schemeClr val="tx1"/>
                </a:solidFill>
                <a:latin typeface="+mn-lt"/>
                <a:ea typeface="+mn-ea"/>
                <a:cs typeface="+mn-cs"/>
              </a:defRPr>
            </a:lvl9pPr>
          </a:lstStyle>
          <a:p>
            <a:endParaRPr lang="it" dirty="0"/>
          </a:p>
        </p:txBody>
      </p:sp>
    </p:spTree>
    <p:extLst>
      <p:ext uri="{BB962C8B-B14F-4D97-AF65-F5344CB8AC3E}">
        <p14:creationId xmlns:p14="http://schemas.microsoft.com/office/powerpoint/2010/main" val="10410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6E48CD7-832A-4E91-AF97-751DC60AEA55}"/>
              </a:ext>
            </a:extLst>
          </p:cNvPr>
          <p:cNvSpPr txBox="1"/>
          <p:nvPr/>
        </p:nvSpPr>
        <p:spPr>
          <a:xfrm>
            <a:off x="261764" y="1340768"/>
            <a:ext cx="9001000" cy="3785652"/>
          </a:xfrm>
          <a:prstGeom prst="rect">
            <a:avLst/>
          </a:prstGeom>
          <a:noFill/>
        </p:spPr>
        <p:txBody>
          <a:bodyPr wrap="square" rtlCol="0">
            <a:spAutoFit/>
          </a:bodyPr>
          <a:lstStyle/>
          <a:p>
            <a:r>
              <a:rPr lang="it-IT" sz="8000" dirty="0"/>
              <a:t>GRAZIE </a:t>
            </a:r>
          </a:p>
          <a:p>
            <a:r>
              <a:rPr lang="it-IT" sz="8000" dirty="0"/>
              <a:t>PER</a:t>
            </a:r>
          </a:p>
          <a:p>
            <a:r>
              <a:rPr lang="it-IT" sz="8000" dirty="0"/>
              <a:t>L’ATTENZIONE</a:t>
            </a:r>
          </a:p>
        </p:txBody>
      </p:sp>
    </p:spTree>
    <p:extLst>
      <p:ext uri="{BB962C8B-B14F-4D97-AF65-F5344CB8AC3E}">
        <p14:creationId xmlns:p14="http://schemas.microsoft.com/office/powerpoint/2010/main" val="148916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anim calcmode="lin" valueType="num">
                                      <p:cBhvr>
                                        <p:cTn id="1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en-US" dirty="0"/>
              <a:t>Activity Diagram del Sistema </a:t>
            </a:r>
            <a:r>
              <a:rPr lang="en-US" dirty="0" err="1"/>
              <a:t>proposto</a:t>
            </a:r>
            <a:r>
              <a:rPr lang="en-US" dirty="0"/>
              <a:t> – POV </a:t>
            </a:r>
            <a:r>
              <a:rPr lang="en-US" dirty="0" err="1"/>
              <a:t>Studente</a:t>
            </a:r>
            <a:endParaRPr lang="en-US" dirty="0"/>
          </a:p>
        </p:txBody>
      </p:sp>
      <p:pic>
        <p:nvPicPr>
          <p:cNvPr id="4" name="Immagine 3">
            <a:extLst>
              <a:ext uri="{FF2B5EF4-FFF2-40B4-BE49-F238E27FC236}">
                <a16:creationId xmlns:a16="http://schemas.microsoft.com/office/drawing/2014/main" id="{0A819731-1009-4304-8C0D-65A1F48BB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309" y="0"/>
            <a:ext cx="8145455" cy="6858000"/>
          </a:xfrm>
          <a:prstGeom prst="rect">
            <a:avLst/>
          </a:prstGeom>
        </p:spPr>
      </p:pic>
    </p:spTree>
    <p:extLst>
      <p:ext uri="{BB962C8B-B14F-4D97-AF65-F5344CB8AC3E}">
        <p14:creationId xmlns:p14="http://schemas.microsoft.com/office/powerpoint/2010/main" val="165394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0EAD36-1B92-45A4-A02F-320521B49D0A}"/>
              </a:ext>
            </a:extLst>
          </p:cNvPr>
          <p:cNvSpPr txBox="1">
            <a:spLocks/>
          </p:cNvSpPr>
          <p:nvPr/>
        </p:nvSpPr>
        <p:spPr>
          <a:xfrm>
            <a:off x="1117309" y="76200"/>
            <a:ext cx="10157354" cy="1397000"/>
          </a:xfrm>
          <a:prstGeom prst="rect">
            <a:avLst/>
          </a:prstGeom>
        </p:spPr>
        <p:txBody>
          <a:bodyPr rtlCol="0"/>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n-US" dirty="0"/>
              <a:t>Activity Diagram del Sistema </a:t>
            </a:r>
            <a:r>
              <a:rPr lang="en-US" dirty="0" err="1"/>
              <a:t>proposto</a:t>
            </a:r>
            <a:r>
              <a:rPr lang="en-US" dirty="0"/>
              <a:t> – POV </a:t>
            </a:r>
            <a:r>
              <a:rPr lang="en-US" dirty="0" err="1"/>
              <a:t>Azienda</a:t>
            </a:r>
            <a:endParaRPr lang="en-US" dirty="0"/>
          </a:p>
        </p:txBody>
      </p:sp>
      <p:pic>
        <p:nvPicPr>
          <p:cNvPr id="4" name="Immagine 3">
            <a:extLst>
              <a:ext uri="{FF2B5EF4-FFF2-40B4-BE49-F238E27FC236}">
                <a16:creationId xmlns:a16="http://schemas.microsoft.com/office/drawing/2014/main" id="{CA4F6311-D87F-4E15-9E78-B3D99CDFD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309" y="-3258"/>
            <a:ext cx="8865535" cy="6861257"/>
          </a:xfrm>
          <a:prstGeom prst="rect">
            <a:avLst/>
          </a:prstGeom>
        </p:spPr>
      </p:pic>
    </p:spTree>
    <p:extLst>
      <p:ext uri="{BB962C8B-B14F-4D97-AF65-F5344CB8AC3E}">
        <p14:creationId xmlns:p14="http://schemas.microsoft.com/office/powerpoint/2010/main" val="30309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B8C313F-802C-4A43-A14A-F48421D8CC48}"/>
              </a:ext>
            </a:extLst>
          </p:cNvPr>
          <p:cNvSpPr txBox="1">
            <a:spLocks/>
          </p:cNvSpPr>
          <p:nvPr/>
        </p:nvSpPr>
        <p:spPr>
          <a:xfrm>
            <a:off x="1117308" y="76200"/>
            <a:ext cx="10521719" cy="1397000"/>
          </a:xfrm>
          <a:prstGeom prst="rect">
            <a:avLst/>
          </a:prstGeom>
        </p:spPr>
        <p:txBody>
          <a:bodyPr rtlCol="0"/>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n-US" dirty="0"/>
              <a:t>Activity Diagram del Sistema </a:t>
            </a:r>
            <a:r>
              <a:rPr lang="en-US" dirty="0" err="1"/>
              <a:t>proposto</a:t>
            </a:r>
            <a:r>
              <a:rPr lang="en-US" dirty="0"/>
              <a:t> – POV </a:t>
            </a:r>
            <a:r>
              <a:rPr lang="en-US" dirty="0" err="1"/>
              <a:t>Impiegato</a:t>
            </a:r>
            <a:r>
              <a:rPr lang="en-US" dirty="0"/>
              <a:t> </a:t>
            </a:r>
            <a:r>
              <a:rPr lang="en-US" dirty="0" err="1"/>
              <a:t>ufficio</a:t>
            </a:r>
            <a:r>
              <a:rPr lang="en-US" dirty="0"/>
              <a:t> </a:t>
            </a:r>
            <a:r>
              <a:rPr lang="en-US" dirty="0" err="1"/>
              <a:t>tirocini</a:t>
            </a:r>
            <a:endParaRPr lang="en-US" dirty="0"/>
          </a:p>
        </p:txBody>
      </p:sp>
    </p:spTree>
    <p:extLst>
      <p:ext uri="{BB962C8B-B14F-4D97-AF65-F5344CB8AC3E}">
        <p14:creationId xmlns:p14="http://schemas.microsoft.com/office/powerpoint/2010/main" val="17506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bri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2002_TF02787940_TF02787940.potx" id="{16BC592A-5788-410B-8483-B87DA45B8300}" vid="{E443AD33-126F-45B8-9771-6333635CD181}"/>
    </a:ext>
  </a:extLst>
</a:theme>
</file>

<file path=ppt/theme/theme2.xml><?xml version="1.0" encoding="utf-8"?>
<a:theme xmlns:a="http://schemas.openxmlformats.org/drawingml/2006/main" name="Tema di Offic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Tema di Offic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schemas.microsoft.com/office/2006/documentManagement/types"/>
    <ds:schemaRef ds:uri="http://purl.org/dc/terms/"/>
    <ds:schemaRef ds:uri="4873beb7-5857-4685-be1f-d57550cc96cc"/>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con pila di libri blu (widescreen)</Template>
  <TotalTime>0</TotalTime>
  <Words>2555</Words>
  <Application>Microsoft Office PowerPoint</Application>
  <PresentationFormat>Personalizzato</PresentationFormat>
  <Paragraphs>253</Paragraphs>
  <Slides>67</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67</vt:i4>
      </vt:variant>
    </vt:vector>
  </HeadingPairs>
  <TitlesOfParts>
    <vt:vector size="71" baseType="lpstr">
      <vt:lpstr>Arial</vt:lpstr>
      <vt:lpstr>Century Gothic</vt:lpstr>
      <vt:lpstr>Times New Roman</vt:lpstr>
      <vt:lpstr>Libri 16x9</vt:lpstr>
      <vt:lpstr>Presentazione standard di PowerPoint</vt:lpstr>
      <vt:lpstr>Membri del team:</vt:lpstr>
      <vt:lpstr>Cos’è un tirocinio?</vt:lpstr>
      <vt:lpstr>Problematiche del sistema corrente</vt:lpstr>
      <vt:lpstr>Activity Diagram del Sistema Corrente</vt:lpstr>
      <vt:lpstr>Presentazione standard di PowerPoint</vt:lpstr>
      <vt:lpstr>Activity Diagram del Sistema proposto – POV Studente</vt:lpstr>
      <vt:lpstr>Presentazione standard di PowerPoint</vt:lpstr>
      <vt:lpstr>Presentazione standard di PowerPoint</vt:lpstr>
      <vt:lpstr>Presentazione standard di PowerPoint</vt:lpstr>
      <vt:lpstr>Obiettivi del sistema proposto:</vt:lpstr>
      <vt:lpstr>Presentazione standard di PowerPoint</vt:lpstr>
      <vt:lpstr>Attori del sistema:</vt:lpstr>
      <vt:lpstr>Requisiti funzionali (1):</vt:lpstr>
      <vt:lpstr>Requisiti funzionali (2):</vt:lpstr>
      <vt:lpstr>Use Case Diagram (Gestione Utente):</vt:lpstr>
      <vt:lpstr>Use Case Diagram (Gestione Attività Tirocinio):</vt:lpstr>
      <vt:lpstr>Use Case Diagram (Gestione convenzione Azienda-Università)</vt:lpstr>
      <vt:lpstr>Use Case Diagram (Gestione Test Valutativo)</vt:lpstr>
      <vt:lpstr>Use Case Diagram (Gestione Registro Ore)</vt:lpstr>
      <vt:lpstr>Esempio di Use Case (Convalida richiesta di convenzione)</vt:lpstr>
      <vt:lpstr>Sequence Diagram (Registra Azienda)</vt:lpstr>
      <vt:lpstr>Sequence Diagram (Richiesta convenzione Azienda-Università)</vt:lpstr>
      <vt:lpstr>Sequence Diagram (Ricerca Azienda)</vt:lpstr>
      <vt:lpstr>Sequence Diagram (Richiesta inizio attività di tirocinio)</vt:lpstr>
      <vt:lpstr>Sequence Diagram (Compilazione campi azienda)</vt:lpstr>
      <vt:lpstr>Sequence Diagram (Convalida richiesta di inizio attività di tirocinio)</vt:lpstr>
      <vt:lpstr>Class Diagram (Gestione utente)</vt:lpstr>
      <vt:lpstr>Class Diagram (Gestione attività tirocinio)</vt:lpstr>
      <vt:lpstr>Class Diagram (Gestione convenzione Azienda-Università)</vt:lpstr>
      <vt:lpstr>Class Diagram (Gestione test valutativo)</vt:lpstr>
      <vt:lpstr>Class Diagram (Gestione registro ore)</vt:lpstr>
      <vt:lpstr>Presentazione standard di PowerPoint</vt:lpstr>
      <vt:lpstr>System Design</vt:lpstr>
      <vt:lpstr>Criteri di Performance:</vt:lpstr>
      <vt:lpstr>Trade-off criteri di Performance:</vt:lpstr>
      <vt:lpstr>Criteri di Affidabilità:</vt:lpstr>
      <vt:lpstr>Trade-off criteri di Affidabilità:</vt:lpstr>
      <vt:lpstr>Criteri di Costi:</vt:lpstr>
      <vt:lpstr>Trade-off criteri di Costi:</vt:lpstr>
      <vt:lpstr>Criteri di Manutenzione:</vt:lpstr>
      <vt:lpstr>Trade-off criteri di Manutenibilità:</vt:lpstr>
      <vt:lpstr>Criteri di End User:</vt:lpstr>
      <vt:lpstr>Trade-off criteri di End User:</vt:lpstr>
      <vt:lpstr>Architettura del sistema (1):</vt:lpstr>
      <vt:lpstr>Architettura del sistema (2):</vt:lpstr>
      <vt:lpstr>Deployment Diagram</vt:lpstr>
      <vt:lpstr>Gestione dei dati persistenti</vt:lpstr>
      <vt:lpstr>Perchè un DBMS?</vt:lpstr>
      <vt:lpstr>Presentazione standard di PowerPoint</vt:lpstr>
      <vt:lpstr>Trade-off (1)</vt:lpstr>
      <vt:lpstr>Trade-off (2)</vt:lpstr>
      <vt:lpstr>Trade-off (3)</vt:lpstr>
      <vt:lpstr>Componenti Off-The-Shelf</vt:lpstr>
      <vt:lpstr>Design Pattern</vt:lpstr>
      <vt:lpstr>Presentazione standard di PowerPoint</vt:lpstr>
      <vt:lpstr>Quadro progetto</vt:lpstr>
      <vt:lpstr>GitHub</vt:lpstr>
      <vt:lpstr>Descrizione delle componenti utilizzate</vt:lpstr>
      <vt:lpstr>Presentazione standard di PowerPoint</vt:lpstr>
      <vt:lpstr>Pass / Fail criteria</vt:lpstr>
      <vt:lpstr>Testing di unità: JUnit</vt:lpstr>
      <vt:lpstr>Presentazione standard di PowerPoint</vt:lpstr>
      <vt:lpstr>Presentazione standard di PowerPoint</vt:lpstr>
      <vt:lpstr>Aspetti positivi</vt:lpstr>
      <vt:lpstr>Aspetti negativi</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2019-01-16T14:47:33Z</dcterms:created>
  <dcterms:modified xsi:type="dcterms:W3CDTF">2019-01-20T21:28:53Z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